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66" r:id="rId4"/>
    <p:sldId id="278" r:id="rId5"/>
    <p:sldId id="275" r:id="rId6"/>
    <p:sldId id="279" r:id="rId7"/>
    <p:sldId id="259" r:id="rId8"/>
    <p:sldId id="280" r:id="rId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A7A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723"/>
    <p:restoredTop sz="94610"/>
  </p:normalViewPr>
  <p:slideViewPr>
    <p:cSldViewPr snapToGrid="0" snapToObjects="1">
      <p:cViewPr varScale="1">
        <p:scale>
          <a:sx n="90" d="100"/>
          <a:sy n="90" d="100"/>
        </p:scale>
        <p:origin x="208" y="1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6098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33CDD-2A8C-0976-BC4C-C4C361EF76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E1A387-608E-C881-2566-8663633C58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1E88AC-DA5D-F050-BDE9-5EB4815902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E5C00F-512A-D0D4-4A15-925E689C0066}"/>
              </a:ext>
            </a:extLst>
          </p:cNvPr>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3506314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5D3F0-6EBE-3956-C314-2AF4B5031D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767F58-7A64-39BD-C6AF-EA6A962F42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F339FA-2D1F-509B-D4E3-C45DF1371B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149DFA-F13E-0611-4880-1C31DBFBB145}"/>
              </a:ext>
            </a:extLst>
          </p:cNvPr>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915787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718F3-88D3-2885-08B1-C5E7C89656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93059C-7B86-048A-9324-48D8C63C54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E2F649-E61B-59F5-EBE4-71E55CBD45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9FE4F8-7312-285D-90A4-6828135E1CF2}"/>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3588495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912B2-08A5-BCE1-DD74-C3FE7C6ECE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FCE360-1C6C-3816-2FA0-AA476C72AB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97455B-A196-8422-0174-26884AE992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7FF23D-6914-7E81-5A9C-36B06FB9F2BE}"/>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4204630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B55"/>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4A7A9B"/>
          </a:solidFill>
          <a:ln w="12700">
            <a:noFill/>
            <a:prstDash val="solid"/>
          </a:ln>
        </p:spPr>
        <p:txBody>
          <a:bodyPr/>
          <a:lstStyle/>
          <a:p>
            <a:endParaRPr lang="en-CL"/>
          </a:p>
        </p:txBody>
      </p:sp>
      <p:sp>
        <p:nvSpPr>
          <p:cNvPr id="3" name="Shape 1"/>
          <p:cNvSpPr/>
          <p:nvPr/>
        </p:nvSpPr>
        <p:spPr>
          <a:xfrm>
            <a:off x="0" y="5029200"/>
            <a:ext cx="9144000" cy="114300"/>
          </a:xfrm>
          <a:prstGeom prst="rect">
            <a:avLst/>
          </a:prstGeom>
          <a:solidFill>
            <a:srgbClr val="4A7A9B"/>
          </a:solidFill>
          <a:ln w="12700">
            <a:noFill/>
            <a:prstDash val="solid"/>
          </a:ln>
        </p:spPr>
        <p:txBody>
          <a:bodyPr/>
          <a:lstStyle/>
          <a:p>
            <a:endParaRPr lang="en-CL"/>
          </a:p>
        </p:txBody>
      </p:sp>
      <p:sp>
        <p:nvSpPr>
          <p:cNvPr id="4" name="Shape 2"/>
          <p:cNvSpPr/>
          <p:nvPr/>
        </p:nvSpPr>
        <p:spPr>
          <a:xfrm>
            <a:off x="0" y="112014"/>
            <a:ext cx="411480" cy="4919472"/>
          </a:xfrm>
          <a:prstGeom prst="rect">
            <a:avLst/>
          </a:prstGeom>
          <a:solidFill>
            <a:srgbClr val="1A3F6F"/>
          </a:solidFill>
          <a:ln w="12700">
            <a:noFill/>
            <a:prstDash val="solid"/>
          </a:ln>
        </p:spPr>
        <p:txBody>
          <a:bodyPr/>
          <a:lstStyle/>
          <a:p>
            <a:endParaRPr lang="en-CL"/>
          </a:p>
        </p:txBody>
      </p:sp>
      <p:sp>
        <p:nvSpPr>
          <p:cNvPr id="5" name="Text 3"/>
          <p:cNvSpPr/>
          <p:nvPr/>
        </p:nvSpPr>
        <p:spPr>
          <a:xfrm>
            <a:off x="548640" y="228600"/>
            <a:ext cx="8229600" cy="320040"/>
          </a:xfrm>
          <a:prstGeom prst="rect">
            <a:avLst/>
          </a:prstGeom>
          <a:noFill/>
          <a:ln/>
        </p:spPr>
        <p:txBody>
          <a:bodyPr wrap="square" lIns="0" tIns="0" rIns="0" bIns="0" rtlCol="0" anchor="ctr"/>
          <a:lstStyle/>
          <a:p>
            <a:pPr marL="0" indent="0" algn="l">
              <a:buNone/>
            </a:pPr>
            <a:r>
              <a:rPr lang="en-US" sz="1100" dirty="0">
                <a:solidFill>
                  <a:schemeClr val="bg1"/>
                </a:solidFill>
                <a:latin typeface="Calibri" pitchFamily="34" charset="0"/>
                <a:ea typeface="Calibri" pitchFamily="34" charset="-122"/>
                <a:cs typeface="Calibri" pitchFamily="34" charset="-120"/>
              </a:rPr>
              <a:t>LAB Capital Administradora General de Fondos S.A.</a:t>
            </a:r>
            <a:endParaRPr lang="en-US" sz="1100" dirty="0">
              <a:solidFill>
                <a:schemeClr val="bg1"/>
              </a:solidFill>
            </a:endParaRPr>
          </a:p>
        </p:txBody>
      </p:sp>
      <p:sp>
        <p:nvSpPr>
          <p:cNvPr id="6" name="Text 4"/>
          <p:cNvSpPr/>
          <p:nvPr/>
        </p:nvSpPr>
        <p:spPr>
          <a:xfrm>
            <a:off x="594360" y="1005840"/>
            <a:ext cx="7955280" cy="1463040"/>
          </a:xfrm>
          <a:prstGeom prst="rect">
            <a:avLst/>
          </a:prstGeom>
          <a:noFill/>
          <a:ln/>
        </p:spPr>
        <p:txBody>
          <a:bodyPr wrap="square" lIns="0" tIns="0" rIns="0" bIns="0" rtlCol="0" anchor="ctr"/>
          <a:lstStyle/>
          <a:p>
            <a:pPr marL="0" indent="0" algn="l">
              <a:buNone/>
            </a:pPr>
            <a:r>
              <a:rPr lang="en-US" sz="3800" b="1" kern="0" spc="100" dirty="0">
                <a:solidFill>
                  <a:srgbClr val="FFFFFF"/>
                </a:solidFill>
                <a:latin typeface="Calibri" pitchFamily="34" charset="0"/>
                <a:ea typeface="Calibri" pitchFamily="34" charset="-122"/>
                <a:cs typeface="Calibri" pitchFamily="34" charset="-120"/>
              </a:rPr>
              <a:t>ASAMBLEA ORDINARIA</a:t>
            </a:r>
            <a:endParaRPr lang="en-US" sz="3800" dirty="0"/>
          </a:p>
          <a:p>
            <a:pPr marL="0" indent="0" algn="l">
              <a:buNone/>
            </a:pPr>
            <a:r>
              <a:rPr lang="en-US" sz="3800" b="1" kern="0" spc="100" dirty="0">
                <a:solidFill>
                  <a:srgbClr val="FFFFFF"/>
                </a:solidFill>
                <a:latin typeface="Calibri" pitchFamily="34" charset="0"/>
                <a:ea typeface="Calibri" pitchFamily="34" charset="-122"/>
                <a:cs typeface="Calibri" pitchFamily="34" charset="-120"/>
              </a:rPr>
              <a:t>DE APORTANTES</a:t>
            </a:r>
            <a:endParaRPr lang="en-US" sz="3800" dirty="0"/>
          </a:p>
        </p:txBody>
      </p:sp>
      <p:sp>
        <p:nvSpPr>
          <p:cNvPr id="7" name="Shape 5"/>
          <p:cNvSpPr/>
          <p:nvPr/>
        </p:nvSpPr>
        <p:spPr>
          <a:xfrm>
            <a:off x="594360" y="2606040"/>
            <a:ext cx="3840480" cy="502920"/>
          </a:xfrm>
          <a:prstGeom prst="rect">
            <a:avLst/>
          </a:prstGeom>
          <a:solidFill>
            <a:srgbClr val="4A7A9B"/>
          </a:solidFill>
          <a:ln w="12700">
            <a:noFill/>
            <a:prstDash val="solid"/>
          </a:ln>
        </p:spPr>
        <p:txBody>
          <a:bodyPr/>
          <a:lstStyle/>
          <a:p>
            <a:endParaRPr lang="en-CL"/>
          </a:p>
        </p:txBody>
      </p:sp>
      <p:sp>
        <p:nvSpPr>
          <p:cNvPr id="8" name="Text 6"/>
          <p:cNvSpPr/>
          <p:nvPr/>
        </p:nvSpPr>
        <p:spPr>
          <a:xfrm>
            <a:off x="594360" y="2606040"/>
            <a:ext cx="3840480" cy="502920"/>
          </a:xfrm>
          <a:prstGeom prst="rect">
            <a:avLst/>
          </a:prstGeom>
          <a:noFill/>
          <a:ln/>
        </p:spPr>
        <p:txBody>
          <a:bodyPr wrap="square" lIns="0" tIns="0" rIns="0" bIns="0" rtlCol="0" anchor="ctr"/>
          <a:lstStyle/>
          <a:p>
            <a:pPr marL="0" indent="0" algn="ctr">
              <a:buNone/>
            </a:pPr>
            <a:r>
              <a:rPr lang="en-US" sz="1400" b="1" dirty="0">
                <a:solidFill>
                  <a:schemeClr val="bg1"/>
                </a:solidFill>
                <a:latin typeface="Calibri" pitchFamily="34" charset="0"/>
                <a:ea typeface="Calibri" pitchFamily="34" charset="-122"/>
                <a:cs typeface="Calibri" pitchFamily="34" charset="-120"/>
              </a:rPr>
              <a:t>FONDO DE INVERSIÓN LAB </a:t>
            </a:r>
            <a:r>
              <a:rPr lang="en-US" sz="1400" b="1" dirty="0" err="1">
                <a:solidFill>
                  <a:schemeClr val="bg1"/>
                </a:solidFill>
                <a:latin typeface="Calibri" pitchFamily="34" charset="0"/>
                <a:ea typeface="Calibri" pitchFamily="34" charset="-122"/>
                <a:cs typeface="Calibri" pitchFamily="34" charset="-120"/>
              </a:rPr>
              <a:t>Deuda</a:t>
            </a:r>
            <a:r>
              <a:rPr lang="en-US" sz="1400" b="1" dirty="0">
                <a:solidFill>
                  <a:schemeClr val="bg1"/>
                </a:solidFill>
                <a:latin typeface="Calibri" pitchFamily="34" charset="0"/>
                <a:ea typeface="Calibri" pitchFamily="34" charset="-122"/>
                <a:cs typeface="Calibri" pitchFamily="34" charset="-120"/>
              </a:rPr>
              <a:t> </a:t>
            </a:r>
            <a:r>
              <a:rPr lang="en-US" sz="1400" b="1" dirty="0" err="1">
                <a:solidFill>
                  <a:schemeClr val="bg1"/>
                </a:solidFill>
                <a:latin typeface="Calibri" pitchFamily="34" charset="0"/>
                <a:ea typeface="Calibri" pitchFamily="34" charset="-122"/>
                <a:cs typeface="Calibri" pitchFamily="34" charset="-120"/>
              </a:rPr>
              <a:t>Inmobiliaria</a:t>
            </a:r>
            <a:r>
              <a:rPr lang="en-US" sz="1400" b="1" dirty="0">
                <a:solidFill>
                  <a:schemeClr val="bg1"/>
                </a:solidFill>
                <a:latin typeface="Calibri" pitchFamily="34" charset="0"/>
                <a:ea typeface="Calibri" pitchFamily="34" charset="-122"/>
                <a:cs typeface="Calibri" pitchFamily="34" charset="-120"/>
              </a:rPr>
              <a:t> I</a:t>
            </a:r>
            <a:endParaRPr lang="en-US" sz="1400" dirty="0">
              <a:solidFill>
                <a:schemeClr val="bg1"/>
              </a:solidFill>
            </a:endParaRPr>
          </a:p>
        </p:txBody>
      </p:sp>
      <p:sp>
        <p:nvSpPr>
          <p:cNvPr id="9" name="Text 7"/>
          <p:cNvSpPr/>
          <p:nvPr/>
        </p:nvSpPr>
        <p:spPr>
          <a:xfrm>
            <a:off x="594360" y="3291840"/>
            <a:ext cx="7772400" cy="1280160"/>
          </a:xfrm>
          <a:prstGeom prst="rect">
            <a:avLst/>
          </a:prstGeom>
          <a:noFill/>
          <a:ln/>
        </p:spPr>
        <p:txBody>
          <a:bodyPr wrap="square" lIns="0" tIns="0" rIns="0" bIns="0" rtlCol="0" anchor="ctr"/>
          <a:lstStyle/>
          <a:p>
            <a:pPr marL="0" indent="0" algn="l">
              <a:buNone/>
            </a:pPr>
            <a:r>
              <a:rPr lang="en-US" sz="1600" b="1" dirty="0">
                <a:solidFill>
                  <a:srgbClr val="C8D8EC"/>
                </a:solidFill>
                <a:latin typeface="Calibri" pitchFamily="34" charset="0"/>
                <a:ea typeface="Calibri" pitchFamily="34" charset="-122"/>
                <a:cs typeface="Calibri" pitchFamily="34" charset="-120"/>
              </a:rPr>
              <a:t>25 de Mayo de 2026</a:t>
            </a:r>
            <a:endParaRPr lang="en-US" sz="1600" dirty="0"/>
          </a:p>
          <a:p>
            <a:pPr marL="0" indent="0" algn="l">
              <a:buNone/>
            </a:pPr>
            <a:r>
              <a:rPr lang="en-US" sz="1300" dirty="0">
                <a:solidFill>
                  <a:srgbClr val="C8D8EC"/>
                </a:solidFill>
                <a:latin typeface="Calibri" pitchFamily="34" charset="0"/>
                <a:ea typeface="Calibri" pitchFamily="34" charset="-122"/>
                <a:cs typeface="Calibri" pitchFamily="34" charset="-120"/>
              </a:rPr>
              <a:t>1ª Citación: 11:00 hrs  |  2ª Citación: 11:20 hrs</a:t>
            </a:r>
            <a:endParaRPr lang="en-US" sz="1600" dirty="0"/>
          </a:p>
          <a:p>
            <a:pPr marL="0" indent="0" algn="l">
              <a:buNone/>
            </a:pPr>
            <a:endParaRPr lang="en-US" sz="1600" dirty="0"/>
          </a:p>
          <a:p>
            <a:pPr marL="0" indent="0" algn="l">
              <a:buNone/>
            </a:pPr>
            <a:r>
              <a:rPr lang="en-US" sz="1200" dirty="0">
                <a:solidFill>
                  <a:srgbClr val="C8D8EC"/>
                </a:solidFill>
                <a:latin typeface="Calibri" pitchFamily="34" charset="0"/>
                <a:ea typeface="Calibri" pitchFamily="34" charset="-122"/>
                <a:cs typeface="Calibri" pitchFamily="34" charset="-120"/>
              </a:rPr>
              <a:t>Av. Vitacura N°3.439, Of. 204, Vitacura</a:t>
            </a:r>
            <a:endParaRPr lang="en-US" sz="1600" dirty="0"/>
          </a:p>
        </p:txBody>
      </p:sp>
      <p:pic>
        <p:nvPicPr>
          <p:cNvPr id="10" name="Picture 9">
            <a:extLst>
              <a:ext uri="{FF2B5EF4-FFF2-40B4-BE49-F238E27FC236}">
                <a16:creationId xmlns:a16="http://schemas.microsoft.com/office/drawing/2014/main" id="{D14AB1CF-B9B6-3E9F-83B5-EF1B0CC36557}"/>
              </a:ext>
            </a:extLst>
          </p:cNvPr>
          <p:cNvPicPr>
            <a:picLocks noChangeAspect="1"/>
          </p:cNvPicPr>
          <p:nvPr/>
        </p:nvPicPr>
        <p:blipFill>
          <a:blip r:embed="rId3"/>
          <a:stretch>
            <a:fillRect/>
          </a:stretch>
        </p:blipFill>
        <p:spPr>
          <a:xfrm>
            <a:off x="7735946" y="234541"/>
            <a:ext cx="1042294" cy="35981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p:cNvSpPr/>
          <p:nvPr/>
        </p:nvSpPr>
        <p:spPr>
          <a:xfrm>
            <a:off x="0" y="822960"/>
            <a:ext cx="9144000" cy="73152"/>
          </a:xfrm>
          <a:prstGeom prst="rect">
            <a:avLst/>
          </a:prstGeom>
          <a:solidFill>
            <a:srgbClr val="4A7A9B"/>
          </a:solidFill>
          <a:ln w="12700">
            <a:noFill/>
            <a:prstDash val="solid"/>
          </a:ln>
        </p:spPr>
        <p:txBody>
          <a:bodyPr/>
          <a:lstStyle/>
          <a:p>
            <a:endParaRPr lang="en-CL"/>
          </a:p>
        </p:txBody>
      </p:sp>
      <p:sp>
        <p:nvSpPr>
          <p:cNvPr id="4" name="Text 2"/>
          <p:cNvSpPr/>
          <p:nvPr/>
        </p:nvSpPr>
        <p:spPr>
          <a:xfrm>
            <a:off x="365760" y="0"/>
            <a:ext cx="8229600" cy="822960"/>
          </a:xfrm>
          <a:prstGeom prst="rect">
            <a:avLst/>
          </a:prstGeom>
          <a:noFill/>
          <a:ln/>
        </p:spPr>
        <p:txBody>
          <a:bodyPr wrap="square" lIns="0" tIns="0" rIns="0" bIns="0" rtlCol="0" anchor="ctr"/>
          <a:lstStyle/>
          <a:p>
            <a:pPr marL="0" indent="0" algn="l">
              <a:buNone/>
            </a:pPr>
            <a:r>
              <a:rPr lang="en-US" sz="2600" b="1" dirty="0">
                <a:solidFill>
                  <a:srgbClr val="FFFFFF"/>
                </a:solidFill>
                <a:latin typeface="Calibri" pitchFamily="34" charset="0"/>
                <a:ea typeface="Calibri" pitchFamily="34" charset="-122"/>
                <a:cs typeface="Calibri" pitchFamily="34" charset="-120"/>
              </a:rPr>
              <a:t>ORDEN DEL DÍA</a:t>
            </a:r>
            <a:endParaRPr lang="en-US" sz="2600" dirty="0"/>
          </a:p>
        </p:txBody>
      </p:sp>
      <p:sp>
        <p:nvSpPr>
          <p:cNvPr id="5" name="Shape 3"/>
          <p:cNvSpPr/>
          <p:nvPr/>
        </p:nvSpPr>
        <p:spPr>
          <a:xfrm>
            <a:off x="320040" y="1051560"/>
            <a:ext cx="8503920" cy="566928"/>
          </a:xfrm>
          <a:prstGeom prst="rect">
            <a:avLst/>
          </a:prstGeom>
          <a:solidFill>
            <a:srgbClr val="FFFFFF"/>
          </a:solidFill>
          <a:ln w="12700">
            <a:solidFill>
              <a:srgbClr val="D0D8E8"/>
            </a:solidFill>
            <a:prstDash val="solid"/>
          </a:ln>
        </p:spPr>
        <p:txBody>
          <a:bodyPr/>
          <a:lstStyle/>
          <a:p>
            <a:endParaRPr lang="en-CL"/>
          </a:p>
        </p:txBody>
      </p:sp>
      <p:sp>
        <p:nvSpPr>
          <p:cNvPr id="6" name="Shape 4"/>
          <p:cNvSpPr/>
          <p:nvPr/>
        </p:nvSpPr>
        <p:spPr>
          <a:xfrm>
            <a:off x="320040" y="1051560"/>
            <a:ext cx="502920" cy="566928"/>
          </a:xfrm>
          <a:prstGeom prst="rect">
            <a:avLst/>
          </a:prstGeom>
          <a:solidFill>
            <a:srgbClr val="0D2B55"/>
          </a:solidFill>
          <a:ln w="12700">
            <a:solidFill>
              <a:srgbClr val="0D2B55"/>
            </a:solidFill>
            <a:prstDash val="solid"/>
          </a:ln>
        </p:spPr>
        <p:txBody>
          <a:bodyPr/>
          <a:lstStyle/>
          <a:p>
            <a:endParaRPr lang="en-CL">
              <a:solidFill>
                <a:schemeClr val="bg1"/>
              </a:solidFill>
            </a:endParaRPr>
          </a:p>
        </p:txBody>
      </p:sp>
      <p:sp>
        <p:nvSpPr>
          <p:cNvPr id="7" name="Text 5"/>
          <p:cNvSpPr/>
          <p:nvPr/>
        </p:nvSpPr>
        <p:spPr>
          <a:xfrm>
            <a:off x="320040" y="1051560"/>
            <a:ext cx="502920" cy="566928"/>
          </a:xfrm>
          <a:prstGeom prst="rect">
            <a:avLst/>
          </a:prstGeom>
          <a:noFill/>
          <a:ln/>
        </p:spPr>
        <p:txBody>
          <a:bodyPr wrap="square" lIns="0" tIns="0" rIns="0" bIns="0" rtlCol="0" anchor="ctr"/>
          <a:lstStyle/>
          <a:p>
            <a:pPr marL="0" indent="0" algn="ctr">
              <a:buNone/>
            </a:pPr>
            <a:r>
              <a:rPr lang="en-US" sz="1600" b="1" dirty="0">
                <a:solidFill>
                  <a:schemeClr val="bg1"/>
                </a:solidFill>
                <a:latin typeface="Calibri" pitchFamily="34" charset="0"/>
                <a:ea typeface="Calibri" pitchFamily="34" charset="-122"/>
                <a:cs typeface="Calibri" pitchFamily="34" charset="-120"/>
              </a:rPr>
              <a:t>1</a:t>
            </a:r>
            <a:endParaRPr lang="en-US" sz="1600" dirty="0">
              <a:solidFill>
                <a:schemeClr val="bg1"/>
              </a:solidFill>
            </a:endParaRPr>
          </a:p>
        </p:txBody>
      </p:sp>
      <p:sp>
        <p:nvSpPr>
          <p:cNvPr id="8" name="Text 6"/>
          <p:cNvSpPr/>
          <p:nvPr/>
        </p:nvSpPr>
        <p:spPr>
          <a:xfrm>
            <a:off x="960120" y="1088136"/>
            <a:ext cx="7680960" cy="493776"/>
          </a:xfrm>
          <a:prstGeom prst="rect">
            <a:avLst/>
          </a:prstGeom>
          <a:noFill/>
          <a:ln/>
        </p:spPr>
        <p:txBody>
          <a:bodyPr wrap="square" lIns="0" tIns="0" rIns="0" bIns="0" rtlCol="0" anchor="ctr"/>
          <a:lstStyle/>
          <a:p>
            <a:pPr marL="0" indent="0" algn="l">
              <a:buNone/>
            </a:pPr>
            <a:r>
              <a:rPr lang="en-US" sz="1350" dirty="0">
                <a:solidFill>
                  <a:srgbClr val="1A2A3A"/>
                </a:solidFill>
                <a:latin typeface="Calibri" pitchFamily="34" charset="0"/>
                <a:ea typeface="Calibri" pitchFamily="34" charset="-122"/>
                <a:cs typeface="Calibri" pitchFamily="34" charset="-120"/>
              </a:rPr>
              <a:t>Cuenta anual, estados financieros y dividendos</a:t>
            </a:r>
            <a:endParaRPr lang="en-US" sz="1350" dirty="0"/>
          </a:p>
        </p:txBody>
      </p:sp>
      <p:sp>
        <p:nvSpPr>
          <p:cNvPr id="13" name="Shape 11"/>
          <p:cNvSpPr/>
          <p:nvPr/>
        </p:nvSpPr>
        <p:spPr>
          <a:xfrm>
            <a:off x="320040" y="1645920"/>
            <a:ext cx="8503920" cy="566928"/>
          </a:xfrm>
          <a:prstGeom prst="rect">
            <a:avLst/>
          </a:prstGeom>
          <a:solidFill>
            <a:srgbClr val="FFFFFF"/>
          </a:solidFill>
          <a:ln w="12700">
            <a:solidFill>
              <a:srgbClr val="D0D8E8"/>
            </a:solidFill>
            <a:prstDash val="solid"/>
          </a:ln>
        </p:spPr>
        <p:txBody>
          <a:bodyPr/>
          <a:lstStyle/>
          <a:p>
            <a:endParaRPr lang="en-CL"/>
          </a:p>
        </p:txBody>
      </p:sp>
      <p:sp>
        <p:nvSpPr>
          <p:cNvPr id="14" name="Shape 12"/>
          <p:cNvSpPr/>
          <p:nvPr/>
        </p:nvSpPr>
        <p:spPr>
          <a:xfrm>
            <a:off x="320040" y="1645920"/>
            <a:ext cx="502920" cy="566928"/>
          </a:xfrm>
          <a:prstGeom prst="rect">
            <a:avLst/>
          </a:prstGeom>
          <a:solidFill>
            <a:srgbClr val="0D2B55"/>
          </a:solidFill>
          <a:ln w="12700">
            <a:solidFill>
              <a:srgbClr val="0D2B55"/>
            </a:solidFill>
            <a:prstDash val="solid"/>
          </a:ln>
        </p:spPr>
        <p:txBody>
          <a:bodyPr/>
          <a:lstStyle/>
          <a:p>
            <a:endParaRPr lang="en-CL">
              <a:solidFill>
                <a:schemeClr val="bg1"/>
              </a:solidFill>
            </a:endParaRPr>
          </a:p>
        </p:txBody>
      </p:sp>
      <p:sp>
        <p:nvSpPr>
          <p:cNvPr id="15" name="Text 13"/>
          <p:cNvSpPr/>
          <p:nvPr/>
        </p:nvSpPr>
        <p:spPr>
          <a:xfrm>
            <a:off x="320040" y="1645920"/>
            <a:ext cx="502920" cy="566928"/>
          </a:xfrm>
          <a:prstGeom prst="rect">
            <a:avLst/>
          </a:prstGeom>
          <a:noFill/>
          <a:ln/>
        </p:spPr>
        <p:txBody>
          <a:bodyPr wrap="square" lIns="0" tIns="0" rIns="0" bIns="0" rtlCol="0" anchor="ctr"/>
          <a:lstStyle/>
          <a:p>
            <a:pPr marL="0" indent="0" algn="ctr">
              <a:buNone/>
            </a:pPr>
            <a:r>
              <a:rPr lang="en-US" sz="1600" b="1" dirty="0">
                <a:solidFill>
                  <a:schemeClr val="bg1"/>
                </a:solidFill>
                <a:latin typeface="Calibri" pitchFamily="34" charset="0"/>
                <a:cs typeface="Calibri" pitchFamily="34" charset="-120"/>
              </a:rPr>
              <a:t>2</a:t>
            </a:r>
            <a:endParaRPr lang="en-US" sz="1600" dirty="0">
              <a:solidFill>
                <a:schemeClr val="bg1"/>
              </a:solidFill>
            </a:endParaRPr>
          </a:p>
        </p:txBody>
      </p:sp>
      <p:sp>
        <p:nvSpPr>
          <p:cNvPr id="17" name="Shape 15"/>
          <p:cNvSpPr/>
          <p:nvPr/>
        </p:nvSpPr>
        <p:spPr>
          <a:xfrm>
            <a:off x="320040" y="2258568"/>
            <a:ext cx="8503920" cy="566928"/>
          </a:xfrm>
          <a:prstGeom prst="rect">
            <a:avLst/>
          </a:prstGeom>
          <a:solidFill>
            <a:srgbClr val="ECF0F8"/>
          </a:solidFill>
          <a:ln w="12700">
            <a:solidFill>
              <a:srgbClr val="D0D8E8"/>
            </a:solidFill>
            <a:prstDash val="solid"/>
          </a:ln>
        </p:spPr>
        <p:txBody>
          <a:bodyPr/>
          <a:lstStyle/>
          <a:p>
            <a:endParaRPr lang="en-CL"/>
          </a:p>
        </p:txBody>
      </p:sp>
      <p:sp>
        <p:nvSpPr>
          <p:cNvPr id="18" name="Shape 16"/>
          <p:cNvSpPr/>
          <p:nvPr/>
        </p:nvSpPr>
        <p:spPr>
          <a:xfrm>
            <a:off x="320040" y="2258568"/>
            <a:ext cx="502920" cy="566928"/>
          </a:xfrm>
          <a:prstGeom prst="rect">
            <a:avLst/>
          </a:prstGeom>
          <a:solidFill>
            <a:srgbClr val="0D2B55"/>
          </a:solidFill>
          <a:ln w="12700">
            <a:solidFill>
              <a:srgbClr val="0D2B55"/>
            </a:solidFill>
            <a:prstDash val="solid"/>
          </a:ln>
        </p:spPr>
        <p:txBody>
          <a:bodyPr/>
          <a:lstStyle/>
          <a:p>
            <a:endParaRPr lang="en-CL">
              <a:solidFill>
                <a:schemeClr val="bg1"/>
              </a:solidFill>
            </a:endParaRPr>
          </a:p>
        </p:txBody>
      </p:sp>
      <p:sp>
        <p:nvSpPr>
          <p:cNvPr id="19" name="Text 17"/>
          <p:cNvSpPr/>
          <p:nvPr/>
        </p:nvSpPr>
        <p:spPr>
          <a:xfrm>
            <a:off x="320040" y="2258568"/>
            <a:ext cx="502920" cy="566928"/>
          </a:xfrm>
          <a:prstGeom prst="rect">
            <a:avLst/>
          </a:prstGeom>
          <a:noFill/>
          <a:ln/>
        </p:spPr>
        <p:txBody>
          <a:bodyPr wrap="square" lIns="0" tIns="0" rIns="0" bIns="0" rtlCol="0" anchor="ctr"/>
          <a:lstStyle/>
          <a:p>
            <a:pPr marL="0" indent="0" algn="ctr">
              <a:buNone/>
            </a:pPr>
            <a:r>
              <a:rPr lang="en-US" sz="1600" b="1" dirty="0">
                <a:solidFill>
                  <a:schemeClr val="bg1"/>
                </a:solidFill>
                <a:latin typeface="Calibri" pitchFamily="34" charset="0"/>
                <a:cs typeface="Calibri" pitchFamily="34" charset="-120"/>
              </a:rPr>
              <a:t>3</a:t>
            </a:r>
            <a:endParaRPr lang="en-US" sz="1600" dirty="0">
              <a:solidFill>
                <a:schemeClr val="bg1"/>
              </a:solidFill>
            </a:endParaRPr>
          </a:p>
        </p:txBody>
      </p:sp>
      <p:sp>
        <p:nvSpPr>
          <p:cNvPr id="21" name="Shape 19"/>
          <p:cNvSpPr/>
          <p:nvPr/>
        </p:nvSpPr>
        <p:spPr>
          <a:xfrm>
            <a:off x="320040" y="2871216"/>
            <a:ext cx="8503920" cy="566928"/>
          </a:xfrm>
          <a:prstGeom prst="rect">
            <a:avLst/>
          </a:prstGeom>
          <a:solidFill>
            <a:srgbClr val="FFFFFF"/>
          </a:solidFill>
          <a:ln w="12700">
            <a:solidFill>
              <a:srgbClr val="D0D8E8"/>
            </a:solidFill>
            <a:prstDash val="solid"/>
          </a:ln>
        </p:spPr>
        <p:txBody>
          <a:bodyPr/>
          <a:lstStyle/>
          <a:p>
            <a:endParaRPr lang="en-CL"/>
          </a:p>
        </p:txBody>
      </p:sp>
      <p:sp>
        <p:nvSpPr>
          <p:cNvPr id="22" name="Shape 20"/>
          <p:cNvSpPr/>
          <p:nvPr/>
        </p:nvSpPr>
        <p:spPr>
          <a:xfrm>
            <a:off x="320040" y="2871216"/>
            <a:ext cx="502920" cy="566928"/>
          </a:xfrm>
          <a:prstGeom prst="rect">
            <a:avLst/>
          </a:prstGeom>
          <a:solidFill>
            <a:srgbClr val="0D2B55"/>
          </a:solidFill>
          <a:ln w="12700">
            <a:solidFill>
              <a:srgbClr val="0D2B55"/>
            </a:solidFill>
            <a:prstDash val="solid"/>
          </a:ln>
        </p:spPr>
        <p:txBody>
          <a:bodyPr/>
          <a:lstStyle/>
          <a:p>
            <a:endParaRPr lang="en-CL">
              <a:solidFill>
                <a:schemeClr val="bg1"/>
              </a:solidFill>
            </a:endParaRPr>
          </a:p>
        </p:txBody>
      </p:sp>
      <p:sp>
        <p:nvSpPr>
          <p:cNvPr id="23" name="Text 21"/>
          <p:cNvSpPr/>
          <p:nvPr/>
        </p:nvSpPr>
        <p:spPr>
          <a:xfrm>
            <a:off x="320040" y="2871216"/>
            <a:ext cx="502920" cy="566928"/>
          </a:xfrm>
          <a:prstGeom prst="rect">
            <a:avLst/>
          </a:prstGeom>
          <a:noFill/>
          <a:ln/>
        </p:spPr>
        <p:txBody>
          <a:bodyPr wrap="square" lIns="0" tIns="0" rIns="0" bIns="0" rtlCol="0" anchor="ctr"/>
          <a:lstStyle/>
          <a:p>
            <a:pPr marL="0" indent="0" algn="ctr">
              <a:buNone/>
            </a:pPr>
            <a:r>
              <a:rPr lang="en-US" sz="1600" b="1" dirty="0">
                <a:solidFill>
                  <a:schemeClr val="bg1"/>
                </a:solidFill>
                <a:latin typeface="Calibri" pitchFamily="34" charset="0"/>
                <a:cs typeface="Calibri" pitchFamily="34" charset="-120"/>
              </a:rPr>
              <a:t>4</a:t>
            </a:r>
            <a:endParaRPr lang="en-US" sz="1600" dirty="0">
              <a:solidFill>
                <a:schemeClr val="bg1"/>
              </a:solidFill>
            </a:endParaRPr>
          </a:p>
        </p:txBody>
      </p:sp>
      <p:sp>
        <p:nvSpPr>
          <p:cNvPr id="24" name="Text 22"/>
          <p:cNvSpPr/>
          <p:nvPr/>
        </p:nvSpPr>
        <p:spPr>
          <a:xfrm>
            <a:off x="960120" y="2907792"/>
            <a:ext cx="7680960" cy="493776"/>
          </a:xfrm>
          <a:prstGeom prst="rect">
            <a:avLst/>
          </a:prstGeom>
          <a:noFill/>
          <a:ln/>
        </p:spPr>
        <p:txBody>
          <a:bodyPr wrap="square" lIns="0" tIns="0" rIns="0" bIns="0" rtlCol="0" anchor="ctr"/>
          <a:lstStyle/>
          <a:p>
            <a:pPr marL="0" indent="0" algn="l">
              <a:buNone/>
            </a:pPr>
            <a:r>
              <a:rPr lang="en-US" sz="1350" dirty="0">
                <a:solidFill>
                  <a:srgbClr val="1A2A3A"/>
                </a:solidFill>
                <a:latin typeface="Calibri" pitchFamily="34" charset="0"/>
                <a:ea typeface="Calibri" pitchFamily="34" charset="-122"/>
                <a:cs typeface="Calibri" pitchFamily="34" charset="-120"/>
              </a:rPr>
              <a:t>Designación de empresa de auditoría externa</a:t>
            </a:r>
            <a:endParaRPr lang="en-US" sz="1350" dirty="0"/>
          </a:p>
        </p:txBody>
      </p:sp>
      <p:sp>
        <p:nvSpPr>
          <p:cNvPr id="12" name="Text 10"/>
          <p:cNvSpPr/>
          <p:nvPr/>
        </p:nvSpPr>
        <p:spPr>
          <a:xfrm>
            <a:off x="960120" y="1672010"/>
            <a:ext cx="7680960" cy="493776"/>
          </a:xfrm>
          <a:prstGeom prst="rect">
            <a:avLst/>
          </a:prstGeom>
          <a:noFill/>
          <a:ln/>
        </p:spPr>
        <p:txBody>
          <a:bodyPr wrap="square" lIns="0" tIns="0" rIns="0" bIns="0" rtlCol="0" anchor="ctr"/>
          <a:lstStyle/>
          <a:p>
            <a:pPr marL="0" indent="0" algn="l">
              <a:buNone/>
            </a:pPr>
            <a:r>
              <a:rPr lang="en-US" sz="1350" dirty="0">
                <a:solidFill>
                  <a:srgbClr val="1A2A3A"/>
                </a:solidFill>
                <a:latin typeface="Calibri" pitchFamily="34" charset="0"/>
                <a:ea typeface="Calibri" pitchFamily="34" charset="-122"/>
                <a:cs typeface="Calibri" pitchFamily="34" charset="-120"/>
              </a:rPr>
              <a:t>Elección de miembros del Comité de Vigilancia y remuneración</a:t>
            </a:r>
            <a:endParaRPr lang="en-US" sz="1350" dirty="0"/>
          </a:p>
        </p:txBody>
      </p:sp>
      <p:sp>
        <p:nvSpPr>
          <p:cNvPr id="16" name="Text 14"/>
          <p:cNvSpPr/>
          <p:nvPr/>
        </p:nvSpPr>
        <p:spPr>
          <a:xfrm>
            <a:off x="960120" y="2284658"/>
            <a:ext cx="7680960" cy="493776"/>
          </a:xfrm>
          <a:prstGeom prst="rect">
            <a:avLst/>
          </a:prstGeom>
          <a:noFill/>
          <a:ln/>
        </p:spPr>
        <p:txBody>
          <a:bodyPr wrap="square" lIns="0" tIns="0" rIns="0" bIns="0" rtlCol="0" anchor="ctr"/>
          <a:lstStyle/>
          <a:p>
            <a:pPr marL="0" indent="0" algn="l">
              <a:buNone/>
            </a:pPr>
            <a:r>
              <a:rPr lang="en-US" sz="1350" dirty="0">
                <a:solidFill>
                  <a:srgbClr val="1A2A3A"/>
                </a:solidFill>
                <a:latin typeface="Calibri" pitchFamily="34" charset="0"/>
                <a:ea typeface="Calibri" pitchFamily="34" charset="-122"/>
                <a:cs typeface="Calibri" pitchFamily="34" charset="-120"/>
              </a:rPr>
              <a:t>Aprobación del presupuesto de gastos del Comité de Vigilancia</a:t>
            </a:r>
            <a:endParaRPr lang="en-US" sz="1350" dirty="0"/>
          </a:p>
        </p:txBody>
      </p:sp>
      <p:pic>
        <p:nvPicPr>
          <p:cNvPr id="29" name="Picture 28">
            <a:extLst>
              <a:ext uri="{FF2B5EF4-FFF2-40B4-BE49-F238E27FC236}">
                <a16:creationId xmlns:a16="http://schemas.microsoft.com/office/drawing/2014/main" id="{C60134E5-C5DB-E689-5B8E-03FCA1C10D78}"/>
              </a:ext>
            </a:extLst>
          </p:cNvPr>
          <p:cNvPicPr>
            <a:picLocks noChangeAspect="1"/>
          </p:cNvPicPr>
          <p:nvPr/>
        </p:nvPicPr>
        <p:blipFill>
          <a:blip r:embed="rId3"/>
          <a:stretch>
            <a:fillRect/>
          </a:stretch>
        </p:blipFill>
        <p:spPr>
          <a:xfrm>
            <a:off x="7735946" y="234541"/>
            <a:ext cx="1042294" cy="35981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29009-2650-26BF-37C6-F9FEECFD400E}"/>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F747952C-6E47-DEDB-617C-745F35B598DF}"/>
              </a:ext>
            </a:extLst>
          </p:cNvPr>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a:extLst>
              <a:ext uri="{FF2B5EF4-FFF2-40B4-BE49-F238E27FC236}">
                <a16:creationId xmlns:a16="http://schemas.microsoft.com/office/drawing/2014/main" id="{D0AF3229-CB67-3A88-8CDA-0D5BAC98CC55}"/>
              </a:ext>
            </a:extLst>
          </p:cNvPr>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a:extLst>
              <a:ext uri="{FF2B5EF4-FFF2-40B4-BE49-F238E27FC236}">
                <a16:creationId xmlns:a16="http://schemas.microsoft.com/office/drawing/2014/main" id="{4A0E0D04-7BA1-25E5-311C-7664888A4F69}"/>
              </a:ext>
            </a:extLst>
          </p:cNvPr>
          <p:cNvSpPr/>
          <p:nvPr/>
        </p:nvSpPr>
        <p:spPr>
          <a:xfrm>
            <a:off x="365760" y="0"/>
            <a:ext cx="8412480" cy="822960"/>
          </a:xfrm>
          <a:prstGeom prst="rect">
            <a:avLst/>
          </a:prstGeom>
          <a:noFill/>
          <a:ln/>
        </p:spPr>
        <p:txBody>
          <a:bodyPr wrap="square" lIns="0" tIns="0" rIns="0" bIns="0"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1. Cuenta Anual, Estados Financieros y Dividendos</a:t>
            </a:r>
            <a:endParaRPr lang="en-US" sz="2000" dirty="0"/>
          </a:p>
        </p:txBody>
      </p:sp>
      <p:sp>
        <p:nvSpPr>
          <p:cNvPr id="5" name="Shape 3">
            <a:extLst>
              <a:ext uri="{FF2B5EF4-FFF2-40B4-BE49-F238E27FC236}">
                <a16:creationId xmlns:a16="http://schemas.microsoft.com/office/drawing/2014/main" id="{7D38F369-3E29-808B-2152-59B3C1602D6C}"/>
              </a:ext>
            </a:extLst>
          </p:cNvPr>
          <p:cNvSpPr/>
          <p:nvPr/>
        </p:nvSpPr>
        <p:spPr>
          <a:xfrm>
            <a:off x="320040" y="1005840"/>
            <a:ext cx="3200400" cy="54864"/>
          </a:xfrm>
          <a:prstGeom prst="rect">
            <a:avLst/>
          </a:prstGeom>
          <a:solidFill>
            <a:srgbClr val="4A7A9B"/>
          </a:solidFill>
          <a:ln w="12700">
            <a:noFill/>
            <a:prstDash val="solid"/>
          </a:ln>
        </p:spPr>
        <p:txBody>
          <a:bodyPr/>
          <a:lstStyle/>
          <a:p>
            <a:endParaRPr lang="en-CL"/>
          </a:p>
        </p:txBody>
      </p:sp>
      <p:sp>
        <p:nvSpPr>
          <p:cNvPr id="6" name="Text 4">
            <a:extLst>
              <a:ext uri="{FF2B5EF4-FFF2-40B4-BE49-F238E27FC236}">
                <a16:creationId xmlns:a16="http://schemas.microsoft.com/office/drawing/2014/main" id="{7303109F-8FF0-9C78-9F80-63112C80586C}"/>
              </a:ext>
            </a:extLst>
          </p:cNvPr>
          <p:cNvSpPr/>
          <p:nvPr/>
        </p:nvSpPr>
        <p:spPr>
          <a:xfrm>
            <a:off x="320040" y="1097280"/>
            <a:ext cx="8229600" cy="365760"/>
          </a:xfrm>
          <a:prstGeom prst="rect">
            <a:avLst/>
          </a:prstGeom>
          <a:noFill/>
          <a:ln/>
        </p:spPr>
        <p:txBody>
          <a:bodyPr wrap="square" lIns="0" tIns="0" rIns="0" bIns="0" rtlCol="0" anchor="ctr"/>
          <a:lstStyle/>
          <a:p>
            <a:pPr marL="0" indent="0">
              <a:buNone/>
            </a:pPr>
            <a:r>
              <a:rPr lang="es-ES_tradnl" sz="1400" b="1" noProof="1">
                <a:solidFill>
                  <a:srgbClr val="1A3F6F"/>
                </a:solidFill>
                <a:latin typeface="Calibri" pitchFamily="34" charset="0"/>
                <a:cs typeface="Calibri" pitchFamily="34" charset="-120"/>
              </a:rPr>
              <a:t>Informe Anual de auditoría</a:t>
            </a:r>
            <a:endParaRPr lang="es-ES_tradnl" sz="1400" noProof="1"/>
          </a:p>
        </p:txBody>
      </p:sp>
      <p:sp>
        <p:nvSpPr>
          <p:cNvPr id="19" name="Auditor Opinion Summary">
            <a:extLst>
              <a:ext uri="{FF2B5EF4-FFF2-40B4-BE49-F238E27FC236}">
                <a16:creationId xmlns:a16="http://schemas.microsoft.com/office/drawing/2014/main" id="{64D22C0F-0D66-404E-9CC7-ECFE6569462F}"/>
              </a:ext>
            </a:extLst>
          </p:cNvPr>
          <p:cNvSpPr txBox="1"/>
          <p:nvPr/>
        </p:nvSpPr>
        <p:spPr>
          <a:xfrm>
            <a:off x="368300" y="1587500"/>
            <a:ext cx="8407400" cy="3238500"/>
          </a:xfrm>
          <a:prstGeom prst="rect">
            <a:avLst/>
          </a:prstGeom>
          <a:noFill/>
        </p:spPr>
        <p:txBody>
          <a:bodyPr vertOverflow="overflow" vert="horz" wrap="square" rtlCol="0" anchor="t">
            <a:noAutofit/>
          </a:bodyPr>
          <a:lstStyle/>
          <a:p>
            <a:pPr marL="0" indent="0" algn="just">
              <a:buNone/>
            </a:pPr>
            <a:r>
              <a:rPr lang="es-ES_tradnl" sz="1400" noProof="1">
                <a:solidFill>
                  <a:srgbClr val="333333"/>
                </a:solidFill>
                <a:latin typeface="Calibri" pitchFamily="34" charset="0"/>
              </a:rPr>
              <a:t>Con fecha </a:t>
            </a:r>
            <a:r>
              <a:rPr lang="es-ES_tradnl" sz="1400" b="1" noProof="1">
                <a:solidFill>
                  <a:srgbClr val="1A3F6F"/>
                </a:solidFill>
                <a:latin typeface="Calibri" pitchFamily="34" charset="0"/>
              </a:rPr>
              <a:t>24 de marzo de 2026</a:t>
            </a:r>
            <a:r>
              <a:rPr lang="es-ES_tradnl" sz="1400" noProof="1">
                <a:solidFill>
                  <a:srgbClr val="333333"/>
                </a:solidFill>
                <a:latin typeface="Calibri" pitchFamily="34" charset="0"/>
              </a:rPr>
              <a:t>, </a:t>
            </a:r>
            <a:r>
              <a:rPr lang="es-ES_tradnl" sz="1400" b="1" noProof="1">
                <a:solidFill>
                  <a:srgbClr val="1A3F6F"/>
                </a:solidFill>
                <a:latin typeface="Calibri" pitchFamily="34" charset="0"/>
              </a:rPr>
              <a:t>Grant Thornton Auditoría y Servicios Ltda.</a:t>
            </a:r>
            <a:r>
              <a:rPr lang="es-ES_tradnl" sz="1400" noProof="1">
                <a:solidFill>
                  <a:srgbClr val="333333"/>
                </a:solidFill>
                <a:latin typeface="Calibri" pitchFamily="34" charset="0"/>
              </a:rPr>
              <a:t> emitió su informe sobre los estados financieros del Fondo de Inversión LAB Deuda Inmobiliaria I al 31 de diciembre de 2025.</a:t>
            </a:r>
          </a:p>
          <a:p>
            <a:pPr marL="0" indent="0" algn="just">
              <a:buNone/>
            </a:pPr>
            <a:endParaRPr lang="es-ES_tradnl" sz="1400" noProof="1">
              <a:solidFill>
                <a:srgbClr val="333333"/>
              </a:solidFill>
              <a:latin typeface="Calibri" pitchFamily="34" charset="0"/>
            </a:endParaRPr>
          </a:p>
          <a:p>
            <a:pPr algn="just"/>
            <a:r>
              <a:rPr lang="es-ES_tradnl" sz="1400" b="1" noProof="1">
                <a:solidFill>
                  <a:srgbClr val="1A3F6F"/>
                </a:solidFill>
                <a:latin typeface="Calibri" pitchFamily="34" charset="0"/>
              </a:rPr>
              <a:t>Opinión: </a:t>
            </a:r>
            <a:r>
              <a:rPr lang="es-ES_tradnl" sz="1400" noProof="1"/>
              <a:t>Hemos auditado los estados financieros de Fondo de Inversión LAB </a:t>
            </a:r>
            <a:r>
              <a:rPr lang="es-ES_tradnl" sz="1400" noProof="1">
                <a:solidFill>
                  <a:srgbClr val="333333"/>
                </a:solidFill>
                <a:latin typeface="Calibri" pitchFamily="34" charset="0"/>
              </a:rPr>
              <a:t>Deuda Inmobiliaria I</a:t>
            </a:r>
            <a:r>
              <a:rPr lang="es-ES_tradnl" sz="1400" noProof="1"/>
              <a:t>, que comprenden el estado de situación financiera al 31 de diciembre de 2025, y los estados de resultados integrales, de cambios en el patrimonio y de flujos de efectivo correspondientes al año terminado en esa fecha, y las notas a los estados financieros, incluyendo información de las políticas contables materiales. En nuestra opinión, los estados financieros adjuntos presentan razonablemente, en todos los aspectos materiales, la situación financiera de Fondo de Inversión WEG-1 al 31 de diciembre de 2025, sus resultados y flujos de efectivo correspondientes al año terminado en esa fecha, de conformidad con las Normas de Contabilidad de las Normas Internacionales de Información Financiera, emitidas por el International Accounting Standards Board.</a:t>
            </a:r>
            <a:endParaRPr lang="es-ES_tradnl" sz="1400" noProof="1">
              <a:solidFill>
                <a:srgbClr val="333333"/>
              </a:solidFill>
              <a:latin typeface="Calibri" pitchFamily="34" charset="0"/>
            </a:endParaRPr>
          </a:p>
          <a:p>
            <a:pPr marL="0" indent="0" algn="just">
              <a:buNone/>
            </a:pPr>
            <a:endParaRPr lang="es-ES_tradnl" sz="1400" noProof="1">
              <a:solidFill>
                <a:srgbClr val="333333"/>
              </a:solidFill>
              <a:latin typeface="Calibri" pitchFamily="34" charset="0"/>
            </a:endParaRPr>
          </a:p>
          <a:p>
            <a:pPr marL="0" indent="0" algn="just">
              <a:buNone/>
            </a:pPr>
            <a:r>
              <a:rPr lang="es-ES_tradnl" sz="1200" i="1" noProof="1">
                <a:solidFill>
                  <a:srgbClr val="666666"/>
                </a:solidFill>
                <a:latin typeface="Calibri" pitchFamily="34" charset="0"/>
              </a:rPr>
              <a:t>Auditoría realizada de conformidad con las Normas de Auditoría Generalmente Aceptadas en Chile (NAGA), que adoptan integralmente las Normas Internacionales de Auditoría (NIA) para auditorías de ejercicios iniciados a partir del 1 de enero de 2025. Firmante: Robinson Lizana Tapia.</a:t>
            </a:r>
          </a:p>
        </p:txBody>
      </p:sp>
      <p:pic>
        <p:nvPicPr>
          <p:cNvPr id="7" name="Picture 6">
            <a:extLst>
              <a:ext uri="{FF2B5EF4-FFF2-40B4-BE49-F238E27FC236}">
                <a16:creationId xmlns:a16="http://schemas.microsoft.com/office/drawing/2014/main" id="{183C9A2F-19A3-AB37-DBF1-9DDF324DB87D}"/>
              </a:ext>
            </a:extLst>
          </p:cNvPr>
          <p:cNvPicPr>
            <a:picLocks noChangeAspect="1"/>
          </p:cNvPicPr>
          <p:nvPr/>
        </p:nvPicPr>
        <p:blipFill>
          <a:blip r:embed="rId3"/>
          <a:stretch>
            <a:fillRect/>
          </a:stretch>
        </p:blipFill>
        <p:spPr>
          <a:xfrm>
            <a:off x="7735946" y="234541"/>
            <a:ext cx="1042294" cy="359819"/>
          </a:xfrm>
          <a:prstGeom prst="rect">
            <a:avLst/>
          </a:prstGeom>
        </p:spPr>
      </p:pic>
    </p:spTree>
    <p:extLst>
      <p:ext uri="{BB962C8B-B14F-4D97-AF65-F5344CB8AC3E}">
        <p14:creationId xmlns:p14="http://schemas.microsoft.com/office/powerpoint/2010/main" val="2807652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26373-7241-56D1-84B4-9E619DE43F7C}"/>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E0AA7CCE-9734-262E-96BC-F7F793EAB808}"/>
              </a:ext>
            </a:extLst>
          </p:cNvPr>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a:extLst>
              <a:ext uri="{FF2B5EF4-FFF2-40B4-BE49-F238E27FC236}">
                <a16:creationId xmlns:a16="http://schemas.microsoft.com/office/drawing/2014/main" id="{FCA8B40F-6D55-AFD4-9DDA-4A574D926C14}"/>
              </a:ext>
            </a:extLst>
          </p:cNvPr>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a:extLst>
              <a:ext uri="{FF2B5EF4-FFF2-40B4-BE49-F238E27FC236}">
                <a16:creationId xmlns:a16="http://schemas.microsoft.com/office/drawing/2014/main" id="{7C882D32-8601-E2FB-81B2-5DC3C878A329}"/>
              </a:ext>
            </a:extLst>
          </p:cNvPr>
          <p:cNvSpPr/>
          <p:nvPr/>
        </p:nvSpPr>
        <p:spPr>
          <a:xfrm>
            <a:off x="365760" y="0"/>
            <a:ext cx="8412480" cy="822960"/>
          </a:xfrm>
          <a:prstGeom prst="rect">
            <a:avLst/>
          </a:prstGeom>
          <a:noFill/>
          <a:ln/>
        </p:spPr>
        <p:txBody>
          <a:bodyPr wrap="square" lIns="0" tIns="0" rIns="0" bIns="0"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1. Cuenta Anual, Estados Financieros y Dividendos</a:t>
            </a:r>
            <a:endParaRPr lang="en-US" sz="2000" dirty="0"/>
          </a:p>
        </p:txBody>
      </p:sp>
      <p:sp>
        <p:nvSpPr>
          <p:cNvPr id="5" name="Shape 3">
            <a:extLst>
              <a:ext uri="{FF2B5EF4-FFF2-40B4-BE49-F238E27FC236}">
                <a16:creationId xmlns:a16="http://schemas.microsoft.com/office/drawing/2014/main" id="{9FB3F75A-16CA-417D-58E3-791DCA601432}"/>
              </a:ext>
            </a:extLst>
          </p:cNvPr>
          <p:cNvSpPr/>
          <p:nvPr/>
        </p:nvSpPr>
        <p:spPr>
          <a:xfrm>
            <a:off x="320040" y="1005840"/>
            <a:ext cx="3200400" cy="54864"/>
          </a:xfrm>
          <a:prstGeom prst="rect">
            <a:avLst/>
          </a:prstGeom>
          <a:solidFill>
            <a:srgbClr val="4A7A9B"/>
          </a:solidFill>
          <a:ln w="12700">
            <a:noFill/>
            <a:prstDash val="solid"/>
          </a:ln>
        </p:spPr>
        <p:txBody>
          <a:bodyPr/>
          <a:lstStyle/>
          <a:p>
            <a:endParaRPr lang="en-CL"/>
          </a:p>
        </p:txBody>
      </p:sp>
      <p:sp>
        <p:nvSpPr>
          <p:cNvPr id="6" name="Text 4">
            <a:extLst>
              <a:ext uri="{FF2B5EF4-FFF2-40B4-BE49-F238E27FC236}">
                <a16:creationId xmlns:a16="http://schemas.microsoft.com/office/drawing/2014/main" id="{2F7F845B-4C6A-7122-781B-901964CC3391}"/>
              </a:ext>
            </a:extLst>
          </p:cNvPr>
          <p:cNvSpPr/>
          <p:nvPr/>
        </p:nvSpPr>
        <p:spPr>
          <a:xfrm>
            <a:off x="320040" y="1097280"/>
            <a:ext cx="8229600" cy="365760"/>
          </a:xfrm>
          <a:prstGeom prst="rect">
            <a:avLst/>
          </a:prstGeom>
          <a:noFill/>
          <a:ln/>
        </p:spPr>
        <p:txBody>
          <a:bodyPr wrap="square" lIns="0" tIns="0" rIns="0" bIns="0" rtlCol="0" anchor="ctr"/>
          <a:lstStyle/>
          <a:p>
            <a:pPr marL="0" indent="0">
              <a:buNone/>
            </a:pPr>
            <a:r>
              <a:rPr lang="es-ES_tradnl" sz="1400" b="1" noProof="1">
                <a:solidFill>
                  <a:srgbClr val="1A3F6F"/>
                </a:solidFill>
                <a:latin typeface="Calibri" pitchFamily="34" charset="0"/>
                <a:cs typeface="Calibri" pitchFamily="34" charset="-120"/>
              </a:rPr>
              <a:t>Balance al 31 de diciembre de 2025</a:t>
            </a:r>
            <a:endParaRPr lang="es-ES_tradnl" sz="1400" noProof="1"/>
          </a:p>
        </p:txBody>
      </p:sp>
      <p:graphicFrame>
        <p:nvGraphicFramePr>
          <p:cNvPr id="8" name="Balance Sheet Table">
            <a:extLst>
              <a:ext uri="{FF2B5EF4-FFF2-40B4-BE49-F238E27FC236}">
                <a16:creationId xmlns:a16="http://schemas.microsoft.com/office/drawing/2014/main" id="{1D6DB68D-8D12-A94E-B557-649E043A0D49}"/>
              </a:ext>
            </a:extLst>
          </p:cNvPr>
          <p:cNvGraphicFramePr>
            <a:graphicFrameLocks noGrp="1"/>
          </p:cNvGraphicFramePr>
          <p:nvPr>
            <p:extLst>
              <p:ext uri="{D42A27DB-BD31-4B8C-83A1-F6EECF244321}">
                <p14:modId xmlns:p14="http://schemas.microsoft.com/office/powerpoint/2010/main" val="674408718"/>
              </p:ext>
            </p:extLst>
          </p:nvPr>
        </p:nvGraphicFramePr>
        <p:xfrm>
          <a:off x="368300" y="1549400"/>
          <a:ext cx="8407400" cy="3566160"/>
        </p:xfrm>
        <a:graphic>
          <a:graphicData uri="http://schemas.openxmlformats.org/drawingml/2006/table">
            <a:tbl>
              <a:tblPr/>
              <a:tblGrid>
                <a:gridCol w="4826000">
                  <a:extLst>
                    <a:ext uri="{9D8B030D-6E8A-4147-A177-3AD203B41FA5}">
                      <a16:colId xmlns:a16="http://schemas.microsoft.com/office/drawing/2014/main" val="3582863886"/>
                    </a:ext>
                  </a:extLst>
                </a:gridCol>
                <a:gridCol w="1790700">
                  <a:extLst>
                    <a:ext uri="{9D8B030D-6E8A-4147-A177-3AD203B41FA5}">
                      <a16:colId xmlns:a16="http://schemas.microsoft.com/office/drawing/2014/main" val="554147583"/>
                    </a:ext>
                  </a:extLst>
                </a:gridCol>
                <a:gridCol w="1790700">
                  <a:extLst>
                    <a:ext uri="{9D8B030D-6E8A-4147-A177-3AD203B41FA5}">
                      <a16:colId xmlns:a16="http://schemas.microsoft.com/office/drawing/2014/main" val="409094210"/>
                    </a:ext>
                  </a:extLst>
                </a:gridCol>
              </a:tblGrid>
              <a:tr h="117000">
                <a:tc>
                  <a:txBody>
                    <a:bodyPr/>
                    <a:lstStyle/>
                    <a:p>
                      <a:pPr algn="l"/>
                      <a:r>
                        <a:rPr lang="en-CL" sz="900" b="1">
                          <a:solidFill>
                            <a:srgbClr val="FFFFFF"/>
                          </a:solidFill>
                          <a:latin typeface="Calibri"/>
                          <a:cs typeface="Calibri"/>
                        </a:rPr>
                        <a:t>Cuenta</a:t>
                      </a:r>
                    </a:p>
                  </a:txBody>
                  <a:tcPr marL="50800" marR="50800" marT="0" marB="0" anchor="ctr">
                    <a:lnL w="0"/>
                    <a:lnR w="0"/>
                    <a:lnT w="0"/>
                    <a:lnB w="0"/>
                    <a:lnTlToBr w="0"/>
                    <a:lnBlToTr w="0"/>
                    <a:solidFill>
                      <a:srgbClr val="1A3F6F"/>
                    </a:solidFill>
                  </a:tcPr>
                </a:tc>
                <a:tc>
                  <a:txBody>
                    <a:bodyPr/>
                    <a:lstStyle/>
                    <a:p>
                      <a:pPr algn="r"/>
                      <a:r>
                        <a:rPr lang="en-CL" sz="900" b="1">
                          <a:solidFill>
                            <a:srgbClr val="FFFFFF"/>
                          </a:solidFill>
                          <a:latin typeface="Calibri"/>
                          <a:cs typeface="Calibri"/>
                        </a:rPr>
                        <a:t>31.12.2025 M$</a:t>
                      </a:r>
                    </a:p>
                  </a:txBody>
                  <a:tcPr marL="50800" marR="50800" marT="0" marB="0" anchor="ctr">
                    <a:lnL w="0"/>
                    <a:lnR w="0"/>
                    <a:lnT w="0"/>
                    <a:lnB w="0"/>
                    <a:lnTlToBr w="0"/>
                    <a:lnBlToTr w="0"/>
                    <a:solidFill>
                      <a:srgbClr val="1A3F6F"/>
                    </a:solidFill>
                  </a:tcPr>
                </a:tc>
                <a:tc>
                  <a:txBody>
                    <a:bodyPr/>
                    <a:lstStyle/>
                    <a:p>
                      <a:pPr algn="r"/>
                      <a:r>
                        <a:rPr lang="en-CL" sz="900" b="1">
                          <a:solidFill>
                            <a:srgbClr val="FFFFFF"/>
                          </a:solidFill>
                          <a:latin typeface="Calibri"/>
                          <a:cs typeface="Calibri"/>
                        </a:rPr>
                        <a:t>31.12.2024 M$</a:t>
                      </a: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00"/>
                  </a:ext>
                </a:extLst>
              </a:tr>
              <a:tr h="117000">
                <a:tc>
                  <a:txBody>
                    <a:bodyPr/>
                    <a:lstStyle/>
                    <a:p>
                      <a:pPr algn="l"/>
                      <a:r>
                        <a:rPr lang="en-CL" sz="900" b="1">
                          <a:solidFill>
                            <a:srgbClr val="FFFFFF"/>
                          </a:solidFill>
                          <a:latin typeface="Calibri"/>
                          <a:cs typeface="Calibri"/>
                        </a:rPr>
                        <a:t>ACTIVOS</a:t>
                      </a: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01"/>
                  </a:ext>
                </a:extLst>
              </a:tr>
              <a:tr h="117000">
                <a:tc>
                  <a:txBody>
                    <a:bodyPr/>
                    <a:lstStyle/>
                    <a:p>
                      <a:pPr algn="l"/>
                      <a:r>
                        <a:rPr lang="en-CL" sz="900" b="1" i="1">
                          <a:solidFill>
                            <a:srgbClr val="1A3F6F"/>
                          </a:solidFill>
                          <a:latin typeface="Calibri"/>
                          <a:cs typeface="Calibri"/>
                        </a:rPr>
                        <a:t>Activos corrientes</a:t>
                      </a: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extLst>
                  <a:ext uri="{0D108BD9-81ED-4DB2-BD59-A6C34878D82A}">
                    <a16:rowId xmlns:a16="http://schemas.microsoft.com/office/drawing/2014/main" val="10002"/>
                  </a:ext>
                </a:extLst>
              </a:tr>
              <a:tr h="117000">
                <a:tc>
                  <a:txBody>
                    <a:bodyPr/>
                    <a:lstStyle/>
                    <a:p>
                      <a:pPr algn="l"/>
                      <a:r>
                        <a:rPr lang="en-CL" sz="900">
                          <a:solidFill>
                            <a:srgbClr val="333333"/>
                          </a:solidFill>
                          <a:latin typeface="Calibri"/>
                          <a:cs typeface="Calibri"/>
                        </a:rPr>
                        <a:t>Efectivo y efectivo equivalente</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1.338.198</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1.250.279</a:t>
                      </a:r>
                    </a:p>
                  </a:txBody>
                  <a:tcPr marL="50800" marR="50800" marT="0" marB="0" anchor="ctr">
                    <a:lnL w="0"/>
                    <a:lnR w="0"/>
                    <a:lnT w="0"/>
                    <a:lnB w="0"/>
                    <a:lnTlToBr w="0"/>
                    <a:lnBlToTr w="0"/>
                  </a:tcPr>
                </a:tc>
                <a:extLst>
                  <a:ext uri="{0D108BD9-81ED-4DB2-BD59-A6C34878D82A}">
                    <a16:rowId xmlns:a16="http://schemas.microsoft.com/office/drawing/2014/main" val="10003"/>
                  </a:ext>
                </a:extLst>
              </a:tr>
              <a:tr h="117000">
                <a:tc>
                  <a:txBody>
                    <a:bodyPr/>
                    <a:lstStyle/>
                    <a:p>
                      <a:pPr algn="l"/>
                      <a:r>
                        <a:rPr lang="en-CL" sz="900">
                          <a:solidFill>
                            <a:srgbClr val="333333"/>
                          </a:solidFill>
                          <a:latin typeface="Calibri"/>
                          <a:cs typeface="Calibri"/>
                        </a:rPr>
                        <a:t>Activos financieros a costo amortizado</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37.423</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16.322</a:t>
                      </a:r>
                    </a:p>
                  </a:txBody>
                  <a:tcPr marL="50800" marR="50800" marT="0" marB="0" anchor="ctr">
                    <a:lnL w="0"/>
                    <a:lnR w="0"/>
                    <a:lnT w="0"/>
                    <a:lnB w="0"/>
                    <a:lnTlToBr w="0"/>
                    <a:lnBlToTr w="0"/>
                  </a:tcPr>
                </a:tc>
                <a:extLst>
                  <a:ext uri="{0D108BD9-81ED-4DB2-BD59-A6C34878D82A}">
                    <a16:rowId xmlns:a16="http://schemas.microsoft.com/office/drawing/2014/main" val="10004"/>
                  </a:ext>
                </a:extLst>
              </a:tr>
              <a:tr h="117000">
                <a:tc>
                  <a:txBody>
                    <a:bodyPr/>
                    <a:lstStyle/>
                    <a:p>
                      <a:pPr algn="l"/>
                      <a:r>
                        <a:rPr lang="en-CL" sz="900">
                          <a:solidFill>
                            <a:srgbClr val="333333"/>
                          </a:solidFill>
                          <a:latin typeface="Calibri"/>
                          <a:cs typeface="Calibri"/>
                        </a:rPr>
                        <a:t>Cuentas y documentos por cobrar por operaciones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16.267.043</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12.181.122</a:t>
                      </a:r>
                    </a:p>
                  </a:txBody>
                  <a:tcPr marL="50800" marR="50800" marT="0" marB="0" anchor="ctr">
                    <a:lnL w="0"/>
                    <a:lnR w="0"/>
                    <a:lnT w="0"/>
                    <a:lnB w="0"/>
                    <a:lnTlToBr w="0"/>
                    <a:lnBlToTr w="0"/>
                  </a:tcPr>
                </a:tc>
                <a:extLst>
                  <a:ext uri="{0D108BD9-81ED-4DB2-BD59-A6C34878D82A}">
                    <a16:rowId xmlns:a16="http://schemas.microsoft.com/office/drawing/2014/main" val="10005"/>
                  </a:ext>
                </a:extLst>
              </a:tr>
              <a:tr h="117000">
                <a:tc>
                  <a:txBody>
                    <a:bodyPr/>
                    <a:lstStyle/>
                    <a:p>
                      <a:pPr algn="l"/>
                      <a:r>
                        <a:rPr lang="en-CL" sz="900">
                          <a:solidFill>
                            <a:srgbClr val="333333"/>
                          </a:solidFill>
                          <a:latin typeface="Calibri"/>
                          <a:cs typeface="Calibri"/>
                        </a:rPr>
                        <a:t>Otros activos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26.195</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132.426</a:t>
                      </a:r>
                    </a:p>
                  </a:txBody>
                  <a:tcPr marL="50800" marR="50800" marT="0" marB="0" anchor="ctr">
                    <a:lnL w="0"/>
                    <a:lnR w="0"/>
                    <a:lnT w="0"/>
                    <a:lnB w="0"/>
                    <a:lnTlToBr w="0"/>
                    <a:lnBlToTr w="0"/>
                  </a:tcPr>
                </a:tc>
                <a:extLst>
                  <a:ext uri="{0D108BD9-81ED-4DB2-BD59-A6C34878D82A}">
                    <a16:rowId xmlns:a16="http://schemas.microsoft.com/office/drawing/2014/main" val="10006"/>
                  </a:ext>
                </a:extLst>
              </a:tr>
              <a:tr h="117000">
                <a:tc>
                  <a:txBody>
                    <a:bodyPr/>
                    <a:lstStyle/>
                    <a:p>
                      <a:pPr algn="l"/>
                      <a:r>
                        <a:rPr lang="en-CL" sz="900" b="1">
                          <a:solidFill>
                            <a:srgbClr val="1A3F6F"/>
                          </a:solidFill>
                          <a:latin typeface="Calibri"/>
                          <a:cs typeface="Calibri"/>
                        </a:rPr>
                        <a:t>Total activos corrientes</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17.668.859</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13.580.149</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07"/>
                  </a:ext>
                </a:extLst>
              </a:tr>
              <a:tr h="117000">
                <a:tc>
                  <a:txBody>
                    <a:bodyPr/>
                    <a:lstStyle/>
                    <a:p>
                      <a:pPr algn="l"/>
                      <a:r>
                        <a:rPr lang="en-CL" sz="900" b="1" i="1">
                          <a:solidFill>
                            <a:srgbClr val="1A3F6F"/>
                          </a:solidFill>
                          <a:latin typeface="Calibri"/>
                          <a:cs typeface="Calibri"/>
                        </a:rPr>
                        <a:t>Activos no corrientes</a:t>
                      </a: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extLst>
                  <a:ext uri="{0D108BD9-81ED-4DB2-BD59-A6C34878D82A}">
                    <a16:rowId xmlns:a16="http://schemas.microsoft.com/office/drawing/2014/main" val="10008"/>
                  </a:ext>
                </a:extLst>
              </a:tr>
              <a:tr h="117000">
                <a:tc>
                  <a:txBody>
                    <a:bodyPr/>
                    <a:lstStyle/>
                    <a:p>
                      <a:pPr algn="l"/>
                      <a:r>
                        <a:rPr lang="en-CL" sz="900">
                          <a:solidFill>
                            <a:srgbClr val="333333"/>
                          </a:solidFill>
                          <a:latin typeface="Calibri"/>
                          <a:cs typeface="Calibri"/>
                        </a:rPr>
                        <a:t>Activos financieros a costo amortizado</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72.891.223</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75.267.077</a:t>
                      </a:r>
                    </a:p>
                  </a:txBody>
                  <a:tcPr marL="50800" marR="50800" marT="0" marB="0" anchor="ctr">
                    <a:lnL w="0"/>
                    <a:lnR w="0"/>
                    <a:lnT w="0"/>
                    <a:lnB w="0"/>
                    <a:lnTlToBr w="0"/>
                    <a:lnBlToTr w="0"/>
                  </a:tcPr>
                </a:tc>
                <a:extLst>
                  <a:ext uri="{0D108BD9-81ED-4DB2-BD59-A6C34878D82A}">
                    <a16:rowId xmlns:a16="http://schemas.microsoft.com/office/drawing/2014/main" val="10009"/>
                  </a:ext>
                </a:extLst>
              </a:tr>
              <a:tr h="117000">
                <a:tc>
                  <a:txBody>
                    <a:bodyPr/>
                    <a:lstStyle/>
                    <a:p>
                      <a:pPr algn="l"/>
                      <a:r>
                        <a:rPr lang="en-CL" sz="900" b="1">
                          <a:solidFill>
                            <a:srgbClr val="1A3F6F"/>
                          </a:solidFill>
                          <a:latin typeface="Calibri"/>
                          <a:cs typeface="Calibri"/>
                        </a:rPr>
                        <a:t>Total activos no corrientes</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72.891.223</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75.267.077</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0"/>
                  </a:ext>
                </a:extLst>
              </a:tr>
              <a:tr h="117000">
                <a:tc>
                  <a:txBody>
                    <a:bodyPr/>
                    <a:lstStyle/>
                    <a:p>
                      <a:pPr algn="l"/>
                      <a:r>
                        <a:rPr lang="en-CL" sz="900" b="1">
                          <a:solidFill>
                            <a:srgbClr val="1A3F6F"/>
                          </a:solidFill>
                          <a:latin typeface="Calibri"/>
                          <a:cs typeface="Calibri"/>
                        </a:rPr>
                        <a:t>Total activos</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90.560.082</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88.847.226</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1"/>
                  </a:ext>
                </a:extLst>
              </a:tr>
              <a:tr h="117000">
                <a:tc>
                  <a:txBody>
                    <a:bodyPr/>
                    <a:lstStyle/>
                    <a:p>
                      <a:pPr algn="l"/>
                      <a:r>
                        <a:rPr lang="en-CL" sz="900" b="1">
                          <a:solidFill>
                            <a:srgbClr val="FFFFFF"/>
                          </a:solidFill>
                          <a:latin typeface="Calibri"/>
                          <a:cs typeface="Calibri"/>
                        </a:rPr>
                        <a:t>PASIVOS Y PATRIMONIO NETO</a:t>
                      </a: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12"/>
                  </a:ext>
                </a:extLst>
              </a:tr>
              <a:tr h="117000">
                <a:tc>
                  <a:txBody>
                    <a:bodyPr/>
                    <a:lstStyle/>
                    <a:p>
                      <a:pPr algn="l"/>
                      <a:r>
                        <a:rPr lang="en-CL" sz="900" b="1" i="1">
                          <a:solidFill>
                            <a:srgbClr val="1A3F6F"/>
                          </a:solidFill>
                          <a:latin typeface="Calibri"/>
                          <a:cs typeface="Calibri"/>
                        </a:rPr>
                        <a:t>Pasivos corrientes</a:t>
                      </a: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extLst>
                  <a:ext uri="{0D108BD9-81ED-4DB2-BD59-A6C34878D82A}">
                    <a16:rowId xmlns:a16="http://schemas.microsoft.com/office/drawing/2014/main" val="10013"/>
                  </a:ext>
                </a:extLst>
              </a:tr>
              <a:tr h="117000">
                <a:tc>
                  <a:txBody>
                    <a:bodyPr/>
                    <a:lstStyle/>
                    <a:p>
                      <a:pPr algn="l"/>
                      <a:r>
                        <a:rPr lang="en-CL" sz="900">
                          <a:solidFill>
                            <a:srgbClr val="333333"/>
                          </a:solidFill>
                          <a:latin typeface="Calibri"/>
                          <a:cs typeface="Calibri"/>
                        </a:rPr>
                        <a:t>Préstamos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19.528.700</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18.924.445</a:t>
                      </a:r>
                    </a:p>
                  </a:txBody>
                  <a:tcPr marL="50800" marR="50800" marT="0" marB="0" anchor="ctr">
                    <a:lnL w="0"/>
                    <a:lnR w="0"/>
                    <a:lnT w="0"/>
                    <a:lnB w="0"/>
                    <a:lnTlToBr w="0"/>
                    <a:lnBlToTr w="0"/>
                  </a:tcPr>
                </a:tc>
                <a:extLst>
                  <a:ext uri="{0D108BD9-81ED-4DB2-BD59-A6C34878D82A}">
                    <a16:rowId xmlns:a16="http://schemas.microsoft.com/office/drawing/2014/main" val="10014"/>
                  </a:ext>
                </a:extLst>
              </a:tr>
              <a:tr h="117000">
                <a:tc>
                  <a:txBody>
                    <a:bodyPr/>
                    <a:lstStyle/>
                    <a:p>
                      <a:pPr algn="l"/>
                      <a:r>
                        <a:rPr lang="en-CL" sz="900">
                          <a:solidFill>
                            <a:srgbClr val="333333"/>
                          </a:solidFill>
                          <a:latin typeface="Calibri"/>
                          <a:cs typeface="Calibri"/>
                        </a:rPr>
                        <a:t>Cuentas y documentos por pagar por operaciones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84.760</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78.314</a:t>
                      </a:r>
                    </a:p>
                  </a:txBody>
                  <a:tcPr marL="50800" marR="50800" marT="0" marB="0" anchor="ctr">
                    <a:lnL w="0"/>
                    <a:lnR w="0"/>
                    <a:lnT w="0"/>
                    <a:lnB w="0"/>
                    <a:lnTlToBr w="0"/>
                    <a:lnBlToTr w="0"/>
                  </a:tcPr>
                </a:tc>
                <a:extLst>
                  <a:ext uri="{0D108BD9-81ED-4DB2-BD59-A6C34878D82A}">
                    <a16:rowId xmlns:a16="http://schemas.microsoft.com/office/drawing/2014/main" val="10015"/>
                  </a:ext>
                </a:extLst>
              </a:tr>
              <a:tr h="117000">
                <a:tc>
                  <a:txBody>
                    <a:bodyPr/>
                    <a:lstStyle/>
                    <a:p>
                      <a:pPr algn="l"/>
                      <a:r>
                        <a:rPr lang="en-CL" sz="900">
                          <a:solidFill>
                            <a:srgbClr val="333333"/>
                          </a:solidFill>
                          <a:latin typeface="Calibri"/>
                          <a:cs typeface="Calibri"/>
                        </a:rPr>
                        <a:t>Remuneraciones Sociedad Administradora</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1.006.235</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927.666</a:t>
                      </a:r>
                    </a:p>
                  </a:txBody>
                  <a:tcPr marL="50800" marR="50800" marT="0" marB="0" anchor="ctr">
                    <a:lnL w="0"/>
                    <a:lnR w="0"/>
                    <a:lnT w="0"/>
                    <a:lnB w="0"/>
                    <a:lnTlToBr w="0"/>
                    <a:lnBlToTr w="0"/>
                  </a:tcPr>
                </a:tc>
                <a:extLst>
                  <a:ext uri="{0D108BD9-81ED-4DB2-BD59-A6C34878D82A}">
                    <a16:rowId xmlns:a16="http://schemas.microsoft.com/office/drawing/2014/main" val="10016"/>
                  </a:ext>
                </a:extLst>
              </a:tr>
              <a:tr h="117000">
                <a:tc>
                  <a:txBody>
                    <a:bodyPr/>
                    <a:lstStyle/>
                    <a:p>
                      <a:pPr algn="l"/>
                      <a:r>
                        <a:rPr lang="en-CL" sz="900">
                          <a:solidFill>
                            <a:srgbClr val="333333"/>
                          </a:solidFill>
                          <a:latin typeface="Calibri"/>
                          <a:cs typeface="Calibri"/>
                        </a:rPr>
                        <a:t>Otros pasivos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167.715</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168.198</a:t>
                      </a:r>
                    </a:p>
                  </a:txBody>
                  <a:tcPr marL="50800" marR="50800" marT="0" marB="0" anchor="ctr">
                    <a:lnL w="0"/>
                    <a:lnR w="0"/>
                    <a:lnT w="0"/>
                    <a:lnB w="0"/>
                    <a:lnTlToBr w="0"/>
                    <a:lnBlToTr w="0"/>
                  </a:tcPr>
                </a:tc>
                <a:extLst>
                  <a:ext uri="{0D108BD9-81ED-4DB2-BD59-A6C34878D82A}">
                    <a16:rowId xmlns:a16="http://schemas.microsoft.com/office/drawing/2014/main" val="10017"/>
                  </a:ext>
                </a:extLst>
              </a:tr>
              <a:tr h="117000">
                <a:tc>
                  <a:txBody>
                    <a:bodyPr/>
                    <a:lstStyle/>
                    <a:p>
                      <a:pPr algn="l"/>
                      <a:r>
                        <a:rPr lang="en-CL" sz="900" b="1">
                          <a:solidFill>
                            <a:srgbClr val="1A3F6F"/>
                          </a:solidFill>
                          <a:latin typeface="Calibri"/>
                          <a:cs typeface="Calibri"/>
                        </a:rPr>
                        <a:t>Total pasivos corrientes</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20.787.410</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20.098.623</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8"/>
                  </a:ext>
                </a:extLst>
              </a:tr>
              <a:tr h="117000">
                <a:tc>
                  <a:txBody>
                    <a:bodyPr/>
                    <a:lstStyle/>
                    <a:p>
                      <a:pPr algn="l"/>
                      <a:r>
                        <a:rPr lang="en-CL" sz="900" b="1" i="1">
                          <a:solidFill>
                            <a:srgbClr val="1A3F6F"/>
                          </a:solidFill>
                          <a:latin typeface="Calibri"/>
                          <a:cs typeface="Calibri"/>
                        </a:rPr>
                        <a:t>Patrimonio neto</a:t>
                      </a: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tc>
                  <a:txBody>
                    <a:bodyPr/>
                    <a:lstStyle/>
                    <a:p>
                      <a:pPr algn="r"/>
                      <a:endParaRPr lang="en-CL" sz="900" b="1" i="1">
                        <a:solidFill>
                          <a:srgbClr val="1A3F6F"/>
                        </a:solidFill>
                        <a:latin typeface="Calibri"/>
                        <a:cs typeface="Calibri"/>
                      </a:endParaRPr>
                    </a:p>
                  </a:txBody>
                  <a:tcPr marL="50800" marR="50800" marT="0" marB="0" anchor="ctr">
                    <a:lnL w="0"/>
                    <a:lnR w="0"/>
                    <a:lnT w="0"/>
                    <a:lnB w="0"/>
                    <a:lnTlToBr w="0"/>
                    <a:lnBlToTr w="0"/>
                    <a:solidFill>
                      <a:srgbClr val="D9E2EC"/>
                    </a:solidFill>
                  </a:tcPr>
                </a:tc>
                <a:extLst>
                  <a:ext uri="{0D108BD9-81ED-4DB2-BD59-A6C34878D82A}">
                    <a16:rowId xmlns:a16="http://schemas.microsoft.com/office/drawing/2014/main" val="10020"/>
                  </a:ext>
                </a:extLst>
              </a:tr>
              <a:tr h="117000">
                <a:tc>
                  <a:txBody>
                    <a:bodyPr/>
                    <a:lstStyle/>
                    <a:p>
                      <a:pPr algn="l"/>
                      <a:r>
                        <a:rPr lang="en-CL" sz="900">
                          <a:solidFill>
                            <a:srgbClr val="333333"/>
                          </a:solidFill>
                          <a:latin typeface="Calibri"/>
                          <a:cs typeface="Calibri"/>
                        </a:rPr>
                        <a:t>Aportes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47.010.551</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46.977.553</a:t>
                      </a:r>
                    </a:p>
                  </a:txBody>
                  <a:tcPr marL="50800" marR="50800" marT="0" marB="0" anchor="ctr">
                    <a:lnL w="0"/>
                    <a:lnR w="0"/>
                    <a:lnT w="0"/>
                    <a:lnB w="0"/>
                    <a:lnTlToBr w="0"/>
                    <a:lnBlToTr w="0"/>
                  </a:tcPr>
                </a:tc>
                <a:extLst>
                  <a:ext uri="{0D108BD9-81ED-4DB2-BD59-A6C34878D82A}">
                    <a16:rowId xmlns:a16="http://schemas.microsoft.com/office/drawing/2014/main" val="10021"/>
                  </a:ext>
                </a:extLst>
              </a:tr>
              <a:tr h="117000">
                <a:tc>
                  <a:txBody>
                    <a:bodyPr/>
                    <a:lstStyle/>
                    <a:p>
                      <a:pPr algn="l"/>
                      <a:r>
                        <a:rPr lang="en-CL" sz="900">
                          <a:solidFill>
                            <a:srgbClr val="333333"/>
                          </a:solidFill>
                          <a:latin typeface="Calibri"/>
                          <a:cs typeface="Calibri"/>
                        </a:rPr>
                        <a:t>Resultados acumulados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21.454.082</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20.836.551</a:t>
                      </a:r>
                    </a:p>
                  </a:txBody>
                  <a:tcPr marL="50800" marR="50800" marT="0" marB="0" anchor="ctr">
                    <a:lnL w="0"/>
                    <a:lnR w="0"/>
                    <a:lnT w="0"/>
                    <a:lnB w="0"/>
                    <a:lnTlToBr w="0"/>
                    <a:lnBlToTr w="0"/>
                  </a:tcPr>
                </a:tc>
                <a:extLst>
                  <a:ext uri="{0D108BD9-81ED-4DB2-BD59-A6C34878D82A}">
                    <a16:rowId xmlns:a16="http://schemas.microsoft.com/office/drawing/2014/main" val="10022"/>
                  </a:ext>
                </a:extLst>
              </a:tr>
              <a:tr h="117000">
                <a:tc>
                  <a:txBody>
                    <a:bodyPr/>
                    <a:lstStyle/>
                    <a:p>
                      <a:pPr algn="l"/>
                      <a:r>
                        <a:rPr lang="en-CL" sz="900">
                          <a:solidFill>
                            <a:srgbClr val="333333"/>
                          </a:solidFill>
                          <a:latin typeface="Calibri"/>
                          <a:cs typeface="Calibri"/>
                        </a:rPr>
                        <a:t>Resultado del ejercicio</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6.032.307</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5.561.928</a:t>
                      </a:r>
                    </a:p>
                  </a:txBody>
                  <a:tcPr marL="50800" marR="50800" marT="0" marB="0" anchor="ctr">
                    <a:lnL w="0"/>
                    <a:lnR w="0"/>
                    <a:lnT w="0"/>
                    <a:lnB w="0"/>
                    <a:lnTlToBr w="0"/>
                    <a:lnBlToTr w="0"/>
                  </a:tcPr>
                </a:tc>
                <a:extLst>
                  <a:ext uri="{0D108BD9-81ED-4DB2-BD59-A6C34878D82A}">
                    <a16:rowId xmlns:a16="http://schemas.microsoft.com/office/drawing/2014/main" val="10023"/>
                  </a:ext>
                </a:extLst>
              </a:tr>
              <a:tr h="117000">
                <a:tc>
                  <a:txBody>
                    <a:bodyPr/>
                    <a:lstStyle/>
                    <a:p>
                      <a:pPr algn="l"/>
                      <a:r>
                        <a:rPr lang="en-CL" sz="900">
                          <a:solidFill>
                            <a:srgbClr val="333333"/>
                          </a:solidFill>
                          <a:latin typeface="Calibri"/>
                          <a:cs typeface="Calibri"/>
                        </a:rPr>
                        <a:t>Dividendos provisorios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(4.724.268)</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(4.627.429)</a:t>
                      </a:r>
                    </a:p>
                  </a:txBody>
                  <a:tcPr marL="50800" marR="50800" marT="0" marB="0" anchor="ctr">
                    <a:lnL w="0"/>
                    <a:lnR w="0"/>
                    <a:lnT w="0"/>
                    <a:lnB w="0"/>
                    <a:lnTlToBr w="0"/>
                    <a:lnBlToTr w="0"/>
                  </a:tcPr>
                </a:tc>
                <a:extLst>
                  <a:ext uri="{0D108BD9-81ED-4DB2-BD59-A6C34878D82A}">
                    <a16:rowId xmlns:a16="http://schemas.microsoft.com/office/drawing/2014/main" val="10024"/>
                  </a:ext>
                </a:extLst>
              </a:tr>
              <a:tr h="117000">
                <a:tc>
                  <a:txBody>
                    <a:bodyPr/>
                    <a:lstStyle/>
                    <a:p>
                      <a:pPr algn="l"/>
                      <a:r>
                        <a:rPr lang="en-CL" sz="900" b="1">
                          <a:solidFill>
                            <a:srgbClr val="1A3F6F"/>
                          </a:solidFill>
                          <a:latin typeface="Calibri"/>
                          <a:cs typeface="Calibri"/>
                        </a:rPr>
                        <a:t>Total patrimonio neto</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69.772.672</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68.748.603</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25"/>
                  </a:ext>
                </a:extLst>
              </a:tr>
              <a:tr h="117000">
                <a:tc>
                  <a:txBody>
                    <a:bodyPr/>
                    <a:lstStyle/>
                    <a:p>
                      <a:pPr algn="l"/>
                      <a:r>
                        <a:rPr lang="en-CL" sz="900" b="1">
                          <a:solidFill>
                            <a:srgbClr val="1A3F6F"/>
                          </a:solidFill>
                          <a:latin typeface="Calibri"/>
                          <a:cs typeface="Calibri"/>
                        </a:rPr>
                        <a:t>Total Pasivos y Patrimonio Neto</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90.560.082</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88.847.226</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26"/>
                  </a:ext>
                </a:extLst>
              </a:tr>
            </a:tbl>
          </a:graphicData>
        </a:graphic>
      </p:graphicFrame>
      <p:pic>
        <p:nvPicPr>
          <p:cNvPr id="9" name="Picture 8">
            <a:extLst>
              <a:ext uri="{FF2B5EF4-FFF2-40B4-BE49-F238E27FC236}">
                <a16:creationId xmlns:a16="http://schemas.microsoft.com/office/drawing/2014/main" id="{CA337501-4FCD-9F02-A670-10C22D46C1F9}"/>
              </a:ext>
            </a:extLst>
          </p:cNvPr>
          <p:cNvPicPr>
            <a:picLocks noChangeAspect="1"/>
          </p:cNvPicPr>
          <p:nvPr/>
        </p:nvPicPr>
        <p:blipFill>
          <a:blip r:embed="rId3"/>
          <a:stretch>
            <a:fillRect/>
          </a:stretch>
        </p:blipFill>
        <p:spPr>
          <a:xfrm>
            <a:off x="7735946" y="234541"/>
            <a:ext cx="1042294" cy="359819"/>
          </a:xfrm>
          <a:prstGeom prst="rect">
            <a:avLst/>
          </a:prstGeom>
        </p:spPr>
      </p:pic>
    </p:spTree>
    <p:extLst>
      <p:ext uri="{BB962C8B-B14F-4D97-AF65-F5344CB8AC3E}">
        <p14:creationId xmlns:p14="http://schemas.microsoft.com/office/powerpoint/2010/main" val="118101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9A0BB-03F2-9192-5F54-68E287C4AC29}"/>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720A6D67-8334-54CC-5645-79A38E8152CC}"/>
              </a:ext>
            </a:extLst>
          </p:cNvPr>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a:extLst>
              <a:ext uri="{FF2B5EF4-FFF2-40B4-BE49-F238E27FC236}">
                <a16:creationId xmlns:a16="http://schemas.microsoft.com/office/drawing/2014/main" id="{30F4D0FE-1579-DD3A-0E1E-209C19374A79}"/>
              </a:ext>
            </a:extLst>
          </p:cNvPr>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a:extLst>
              <a:ext uri="{FF2B5EF4-FFF2-40B4-BE49-F238E27FC236}">
                <a16:creationId xmlns:a16="http://schemas.microsoft.com/office/drawing/2014/main" id="{F9B92AEE-4AAB-43FF-2810-0F603D08C127}"/>
              </a:ext>
            </a:extLst>
          </p:cNvPr>
          <p:cNvSpPr/>
          <p:nvPr/>
        </p:nvSpPr>
        <p:spPr>
          <a:xfrm>
            <a:off x="365760" y="0"/>
            <a:ext cx="8412480" cy="822960"/>
          </a:xfrm>
          <a:prstGeom prst="rect">
            <a:avLst/>
          </a:prstGeom>
          <a:noFill/>
          <a:ln/>
        </p:spPr>
        <p:txBody>
          <a:bodyPr wrap="square" lIns="0" tIns="0" rIns="0" bIns="0"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1. Cuenta Anual, Estados Financieros y Dividendos</a:t>
            </a:r>
            <a:endParaRPr lang="en-US" sz="2000" dirty="0"/>
          </a:p>
        </p:txBody>
      </p:sp>
      <p:sp>
        <p:nvSpPr>
          <p:cNvPr id="5" name="Shape 3">
            <a:extLst>
              <a:ext uri="{FF2B5EF4-FFF2-40B4-BE49-F238E27FC236}">
                <a16:creationId xmlns:a16="http://schemas.microsoft.com/office/drawing/2014/main" id="{E7B8C108-1E3D-ABC0-E4D3-17B89D672F31}"/>
              </a:ext>
            </a:extLst>
          </p:cNvPr>
          <p:cNvSpPr/>
          <p:nvPr/>
        </p:nvSpPr>
        <p:spPr>
          <a:xfrm>
            <a:off x="320040" y="1005840"/>
            <a:ext cx="3200400" cy="54864"/>
          </a:xfrm>
          <a:prstGeom prst="rect">
            <a:avLst/>
          </a:prstGeom>
          <a:solidFill>
            <a:srgbClr val="4A7A9B"/>
          </a:solidFill>
          <a:ln w="12700">
            <a:noFill/>
            <a:prstDash val="solid"/>
          </a:ln>
        </p:spPr>
        <p:txBody>
          <a:bodyPr/>
          <a:lstStyle/>
          <a:p>
            <a:endParaRPr lang="en-CL"/>
          </a:p>
        </p:txBody>
      </p:sp>
      <p:sp>
        <p:nvSpPr>
          <p:cNvPr id="6" name="Text 4">
            <a:extLst>
              <a:ext uri="{FF2B5EF4-FFF2-40B4-BE49-F238E27FC236}">
                <a16:creationId xmlns:a16="http://schemas.microsoft.com/office/drawing/2014/main" id="{16AE0BBD-E4CF-2761-A745-A46FA9561412}"/>
              </a:ext>
            </a:extLst>
          </p:cNvPr>
          <p:cNvSpPr/>
          <p:nvPr/>
        </p:nvSpPr>
        <p:spPr>
          <a:xfrm>
            <a:off x="320040" y="1097280"/>
            <a:ext cx="8229600" cy="365760"/>
          </a:xfrm>
          <a:prstGeom prst="rect">
            <a:avLst/>
          </a:prstGeom>
          <a:noFill/>
          <a:ln/>
        </p:spPr>
        <p:txBody>
          <a:bodyPr wrap="square" lIns="0" tIns="0" rIns="0" bIns="0" rtlCol="0" anchor="ctr"/>
          <a:lstStyle/>
          <a:p>
            <a:pPr marL="0" indent="0">
              <a:buNone/>
            </a:pPr>
            <a:r>
              <a:rPr lang="es-ES_tradnl" sz="1400" b="1" noProof="1">
                <a:solidFill>
                  <a:srgbClr val="1A3F6F"/>
                </a:solidFill>
                <a:latin typeface="Calibri" pitchFamily="34" charset="0"/>
                <a:cs typeface="Calibri" pitchFamily="34" charset="-120"/>
              </a:rPr>
              <a:t>Estado de Resultados al 31 de diciembre de 2025</a:t>
            </a:r>
            <a:endParaRPr lang="es-ES_tradnl" sz="1400" noProof="1"/>
          </a:p>
        </p:txBody>
      </p:sp>
      <p:graphicFrame>
        <p:nvGraphicFramePr>
          <p:cNvPr id="8" name="Income Statement Table">
            <a:extLst>
              <a:ext uri="{FF2B5EF4-FFF2-40B4-BE49-F238E27FC236}">
                <a16:creationId xmlns:a16="http://schemas.microsoft.com/office/drawing/2014/main" id="{F979265C-EDD6-A144-B15A-5FAE058229A2}"/>
              </a:ext>
            </a:extLst>
          </p:cNvPr>
          <p:cNvGraphicFramePr>
            <a:graphicFrameLocks noGrp="1"/>
          </p:cNvGraphicFramePr>
          <p:nvPr>
            <p:extLst>
              <p:ext uri="{D42A27DB-BD31-4B8C-83A1-F6EECF244321}">
                <p14:modId xmlns:p14="http://schemas.microsoft.com/office/powerpoint/2010/main" val="1381517658"/>
              </p:ext>
            </p:extLst>
          </p:nvPr>
        </p:nvGraphicFramePr>
        <p:xfrm>
          <a:off x="368300" y="1549400"/>
          <a:ext cx="8407400" cy="3048000"/>
        </p:xfrm>
        <a:graphic>
          <a:graphicData uri="http://schemas.openxmlformats.org/drawingml/2006/table">
            <a:tbl>
              <a:tblPr/>
              <a:tblGrid>
                <a:gridCol w="4826000">
                  <a:extLst>
                    <a:ext uri="{9D8B030D-6E8A-4147-A177-3AD203B41FA5}">
                      <a16:colId xmlns:a16="http://schemas.microsoft.com/office/drawing/2014/main" val="1390850208"/>
                    </a:ext>
                  </a:extLst>
                </a:gridCol>
                <a:gridCol w="1790700">
                  <a:extLst>
                    <a:ext uri="{9D8B030D-6E8A-4147-A177-3AD203B41FA5}">
                      <a16:colId xmlns:a16="http://schemas.microsoft.com/office/drawing/2014/main" val="3380671506"/>
                    </a:ext>
                  </a:extLst>
                </a:gridCol>
                <a:gridCol w="1790700">
                  <a:extLst>
                    <a:ext uri="{9D8B030D-6E8A-4147-A177-3AD203B41FA5}">
                      <a16:colId xmlns:a16="http://schemas.microsoft.com/office/drawing/2014/main" val="3204662017"/>
                    </a:ext>
                  </a:extLst>
                </a:gridCol>
              </a:tblGrid>
              <a:tr h="152400">
                <a:tc>
                  <a:txBody>
                    <a:bodyPr/>
                    <a:lstStyle/>
                    <a:p>
                      <a:pPr algn="l"/>
                      <a:r>
                        <a:rPr lang="en-CL" sz="900" b="1">
                          <a:solidFill>
                            <a:srgbClr val="FFFFFF"/>
                          </a:solidFill>
                          <a:latin typeface="Calibri"/>
                          <a:cs typeface="Calibri"/>
                        </a:rPr>
                        <a:t>Cuenta</a:t>
                      </a:r>
                    </a:p>
                  </a:txBody>
                  <a:tcPr marL="50800" marR="50800" marT="0" marB="0" anchor="ctr">
                    <a:lnL w="0"/>
                    <a:lnR w="0"/>
                    <a:lnT w="0"/>
                    <a:lnB w="0"/>
                    <a:lnTlToBr w="0"/>
                    <a:lnBlToTr w="0"/>
                    <a:solidFill>
                      <a:srgbClr val="1A3F6F"/>
                    </a:solidFill>
                  </a:tcPr>
                </a:tc>
                <a:tc>
                  <a:txBody>
                    <a:bodyPr/>
                    <a:lstStyle/>
                    <a:p>
                      <a:pPr algn="r"/>
                      <a:r>
                        <a:rPr lang="en-CL" sz="900" b="1">
                          <a:solidFill>
                            <a:srgbClr val="FFFFFF"/>
                          </a:solidFill>
                          <a:latin typeface="Calibri"/>
                          <a:cs typeface="Calibri"/>
                        </a:rPr>
                        <a:t>31.12.2025 M$</a:t>
                      </a:r>
                    </a:p>
                  </a:txBody>
                  <a:tcPr marL="50800" marR="50800" marT="0" marB="0" anchor="ctr">
                    <a:lnL w="0"/>
                    <a:lnR w="0"/>
                    <a:lnT w="0"/>
                    <a:lnB w="0"/>
                    <a:lnTlToBr w="0"/>
                    <a:lnBlToTr w="0"/>
                    <a:solidFill>
                      <a:srgbClr val="1A3F6F"/>
                    </a:solidFill>
                  </a:tcPr>
                </a:tc>
                <a:tc>
                  <a:txBody>
                    <a:bodyPr/>
                    <a:lstStyle/>
                    <a:p>
                      <a:pPr algn="r"/>
                      <a:r>
                        <a:rPr lang="en-CL" sz="900" b="1">
                          <a:solidFill>
                            <a:srgbClr val="FFFFFF"/>
                          </a:solidFill>
                          <a:latin typeface="Calibri"/>
                          <a:cs typeface="Calibri"/>
                        </a:rPr>
                        <a:t>31.12.2024 M$</a:t>
                      </a: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00"/>
                  </a:ext>
                </a:extLst>
              </a:tr>
              <a:tr h="152400">
                <a:tc>
                  <a:txBody>
                    <a:bodyPr/>
                    <a:lstStyle/>
                    <a:p>
                      <a:pPr algn="l"/>
                      <a:r>
                        <a:rPr lang="en-CL" sz="900" b="1">
                          <a:solidFill>
                            <a:srgbClr val="FFFFFF"/>
                          </a:solidFill>
                          <a:latin typeface="Calibri"/>
                          <a:cs typeface="Calibri"/>
                        </a:rPr>
                        <a:t>INGRESOS / (PÉRDIDAS) DE LA OPERACIÓN</a:t>
                      </a: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01"/>
                  </a:ext>
                </a:extLst>
              </a:tr>
              <a:tr h="152400">
                <a:tc>
                  <a:txBody>
                    <a:bodyPr/>
                    <a:lstStyle/>
                    <a:p>
                      <a:pPr algn="l"/>
                      <a:r>
                        <a:rPr lang="en-CL" sz="900">
                          <a:solidFill>
                            <a:srgbClr val="333333"/>
                          </a:solidFill>
                          <a:latin typeface="Calibri"/>
                          <a:cs typeface="Calibri"/>
                        </a:rPr>
                        <a:t>Intereses y reajustes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9.258.875</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9.410.478</a:t>
                      </a:r>
                    </a:p>
                  </a:txBody>
                  <a:tcPr marL="50800" marR="50800" marT="0" marB="0" anchor="ctr">
                    <a:lnL w="0"/>
                    <a:lnR w="0"/>
                    <a:lnT w="0"/>
                    <a:lnB w="0"/>
                    <a:lnTlToBr w="0"/>
                    <a:lnBlToTr w="0"/>
                  </a:tcPr>
                </a:tc>
                <a:extLst>
                  <a:ext uri="{0D108BD9-81ED-4DB2-BD59-A6C34878D82A}">
                    <a16:rowId xmlns:a16="http://schemas.microsoft.com/office/drawing/2014/main" val="10002"/>
                  </a:ext>
                </a:extLst>
              </a:tr>
              <a:tr h="152400">
                <a:tc>
                  <a:txBody>
                    <a:bodyPr/>
                    <a:lstStyle/>
                    <a:p>
                      <a:pPr algn="l"/>
                      <a:r>
                        <a:rPr lang="en-CL" sz="900">
                          <a:solidFill>
                            <a:srgbClr val="333333"/>
                          </a:solidFill>
                          <a:latin typeface="Calibri"/>
                          <a:cs typeface="Calibri"/>
                        </a:rPr>
                        <a:t>Diferencias de cambio netas sobre activos y pasivos financieros a costo amortizado</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(1.573)</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(699)</a:t>
                      </a:r>
                    </a:p>
                  </a:txBody>
                  <a:tcPr marL="50800" marR="50800" marT="0" marB="0" anchor="ctr">
                    <a:lnL w="0"/>
                    <a:lnR w="0"/>
                    <a:lnT w="0"/>
                    <a:lnB w="0"/>
                    <a:lnTlToBr w="0"/>
                    <a:lnBlToTr w="0"/>
                  </a:tcPr>
                </a:tc>
                <a:extLst>
                  <a:ext uri="{0D108BD9-81ED-4DB2-BD59-A6C34878D82A}">
                    <a16:rowId xmlns:a16="http://schemas.microsoft.com/office/drawing/2014/main" val="10003"/>
                  </a:ext>
                </a:extLst>
              </a:tr>
              <a:tr h="152400">
                <a:tc>
                  <a:txBody>
                    <a:bodyPr/>
                    <a:lstStyle/>
                    <a:p>
                      <a:pPr algn="l"/>
                      <a:r>
                        <a:rPr lang="en-CL" sz="900">
                          <a:solidFill>
                            <a:srgbClr val="333333"/>
                          </a:solidFill>
                          <a:latin typeface="Calibri"/>
                          <a:cs typeface="Calibri"/>
                        </a:rPr>
                        <a:t>Diferencias de cambio netas sobre efectivo y efectivo equivalente</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265.911</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294.625</a:t>
                      </a:r>
                    </a:p>
                  </a:txBody>
                  <a:tcPr marL="50800" marR="50800" marT="0" marB="0" anchor="ctr">
                    <a:lnL w="0"/>
                    <a:lnR w="0"/>
                    <a:lnT w="0"/>
                    <a:lnB w="0"/>
                    <a:lnTlToBr w="0"/>
                    <a:lnBlToTr w="0"/>
                  </a:tcPr>
                </a:tc>
                <a:extLst>
                  <a:ext uri="{0D108BD9-81ED-4DB2-BD59-A6C34878D82A}">
                    <a16:rowId xmlns:a16="http://schemas.microsoft.com/office/drawing/2014/main" val="10004"/>
                  </a:ext>
                </a:extLst>
              </a:tr>
              <a:tr h="152400">
                <a:tc>
                  <a:txBody>
                    <a:bodyPr/>
                    <a:lstStyle/>
                    <a:p>
                      <a:pPr algn="l"/>
                      <a:r>
                        <a:rPr lang="en-CL" sz="900">
                          <a:solidFill>
                            <a:srgbClr val="333333"/>
                          </a:solidFill>
                          <a:latin typeface="Calibri"/>
                          <a:cs typeface="Calibri"/>
                        </a:rPr>
                        <a:t>Resultado en venta de instrumentos financieros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185.047</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(287.505)</a:t>
                      </a:r>
                    </a:p>
                  </a:txBody>
                  <a:tcPr marL="50800" marR="50800" marT="0" marB="0" anchor="ctr">
                    <a:lnL w="0"/>
                    <a:lnR w="0"/>
                    <a:lnT w="0"/>
                    <a:lnB w="0"/>
                    <a:lnTlToBr w="0"/>
                    <a:lnBlToTr w="0"/>
                  </a:tcPr>
                </a:tc>
                <a:extLst>
                  <a:ext uri="{0D108BD9-81ED-4DB2-BD59-A6C34878D82A}">
                    <a16:rowId xmlns:a16="http://schemas.microsoft.com/office/drawing/2014/main" val="10005"/>
                  </a:ext>
                </a:extLst>
              </a:tr>
              <a:tr h="152400">
                <a:tc>
                  <a:txBody>
                    <a:bodyPr/>
                    <a:lstStyle/>
                    <a:p>
                      <a:pPr algn="l"/>
                      <a:r>
                        <a:rPr lang="en-CL" sz="900">
                          <a:solidFill>
                            <a:srgbClr val="333333"/>
                          </a:solidFill>
                          <a:latin typeface="Calibri"/>
                          <a:cs typeface="Calibri"/>
                        </a:rPr>
                        <a:t>Otros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66.015</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79.671</a:t>
                      </a:r>
                    </a:p>
                  </a:txBody>
                  <a:tcPr marL="50800" marR="50800" marT="0" marB="0" anchor="ctr">
                    <a:lnL w="0"/>
                    <a:lnR w="0"/>
                    <a:lnT w="0"/>
                    <a:lnB w="0"/>
                    <a:lnTlToBr w="0"/>
                    <a:lnBlToTr w="0"/>
                  </a:tcPr>
                </a:tc>
                <a:extLst>
                  <a:ext uri="{0D108BD9-81ED-4DB2-BD59-A6C34878D82A}">
                    <a16:rowId xmlns:a16="http://schemas.microsoft.com/office/drawing/2014/main" val="10006"/>
                  </a:ext>
                </a:extLst>
              </a:tr>
              <a:tr h="152400">
                <a:tc>
                  <a:txBody>
                    <a:bodyPr/>
                    <a:lstStyle/>
                    <a:p>
                      <a:pPr algn="l"/>
                      <a:r>
                        <a:rPr lang="en-CL" sz="900" b="1">
                          <a:solidFill>
                            <a:srgbClr val="1A3F6F"/>
                          </a:solidFill>
                          <a:latin typeface="Calibri"/>
                          <a:cs typeface="Calibri"/>
                        </a:rPr>
                        <a:t>Total ingresos/(pérdidas) netos de la operación</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9.774.275</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9.496.570</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07"/>
                  </a:ext>
                </a:extLst>
              </a:tr>
              <a:tr h="152400">
                <a:tc>
                  <a:txBody>
                    <a:bodyPr/>
                    <a:lstStyle/>
                    <a:p>
                      <a:pPr algn="l"/>
                      <a:r>
                        <a:rPr lang="en-CL" sz="900" b="1">
                          <a:solidFill>
                            <a:srgbClr val="FFFFFF"/>
                          </a:solidFill>
                          <a:latin typeface="Calibri"/>
                          <a:cs typeface="Calibri"/>
                        </a:rPr>
                        <a:t>GASTOS</a:t>
                      </a: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tc>
                  <a:txBody>
                    <a:bodyPr/>
                    <a:lstStyle/>
                    <a:p>
                      <a:pPr algn="r"/>
                      <a:endParaRPr lang="en-CL" sz="900" b="1">
                        <a:solidFill>
                          <a:srgbClr val="FFFFFF"/>
                        </a:solidFill>
                        <a:latin typeface="Calibri"/>
                        <a:cs typeface="Calibri"/>
                      </a:endParaRPr>
                    </a:p>
                  </a:txBody>
                  <a:tcPr marL="50800" marR="50800" marT="0" marB="0" anchor="ctr">
                    <a:lnL w="0"/>
                    <a:lnR w="0"/>
                    <a:lnT w="0"/>
                    <a:lnB w="0"/>
                    <a:lnTlToBr w="0"/>
                    <a:lnBlToTr w="0"/>
                    <a:solidFill>
                      <a:srgbClr val="1A3F6F"/>
                    </a:solidFill>
                  </a:tcPr>
                </a:tc>
                <a:extLst>
                  <a:ext uri="{0D108BD9-81ED-4DB2-BD59-A6C34878D82A}">
                    <a16:rowId xmlns:a16="http://schemas.microsoft.com/office/drawing/2014/main" val="10008"/>
                  </a:ext>
                </a:extLst>
              </a:tr>
              <a:tr h="152400">
                <a:tc>
                  <a:txBody>
                    <a:bodyPr/>
                    <a:lstStyle/>
                    <a:p>
                      <a:pPr algn="l"/>
                      <a:r>
                        <a:rPr lang="en-CL" sz="900">
                          <a:solidFill>
                            <a:srgbClr val="333333"/>
                          </a:solidFill>
                          <a:latin typeface="Calibri"/>
                          <a:cs typeface="Calibri"/>
                        </a:rPr>
                        <a:t>Remuneración comité vigilancia</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(4.711)</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(5.265)</a:t>
                      </a:r>
                    </a:p>
                  </a:txBody>
                  <a:tcPr marL="50800" marR="50800" marT="0" marB="0" anchor="ctr">
                    <a:lnL w="0"/>
                    <a:lnR w="0"/>
                    <a:lnT w="0"/>
                    <a:lnB w="0"/>
                    <a:lnTlToBr w="0"/>
                    <a:lnBlToTr w="0"/>
                  </a:tcPr>
                </a:tc>
                <a:extLst>
                  <a:ext uri="{0D108BD9-81ED-4DB2-BD59-A6C34878D82A}">
                    <a16:rowId xmlns:a16="http://schemas.microsoft.com/office/drawing/2014/main" val="10009"/>
                  </a:ext>
                </a:extLst>
              </a:tr>
              <a:tr h="152400">
                <a:tc>
                  <a:txBody>
                    <a:bodyPr/>
                    <a:lstStyle/>
                    <a:p>
                      <a:pPr algn="l"/>
                      <a:r>
                        <a:rPr lang="en-CL" sz="900">
                          <a:solidFill>
                            <a:srgbClr val="333333"/>
                          </a:solidFill>
                          <a:latin typeface="Calibri"/>
                          <a:cs typeface="Calibri"/>
                        </a:rPr>
                        <a:t>Comisión de administración</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(1.044.134)</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(1.097.668)</a:t>
                      </a:r>
                    </a:p>
                  </a:txBody>
                  <a:tcPr marL="50800" marR="50800" marT="0" marB="0" anchor="ctr">
                    <a:lnL w="0"/>
                    <a:lnR w="0"/>
                    <a:lnT w="0"/>
                    <a:lnB w="0"/>
                    <a:lnTlToBr w="0"/>
                    <a:lnBlToTr w="0"/>
                  </a:tcPr>
                </a:tc>
                <a:extLst>
                  <a:ext uri="{0D108BD9-81ED-4DB2-BD59-A6C34878D82A}">
                    <a16:rowId xmlns:a16="http://schemas.microsoft.com/office/drawing/2014/main" val="10010"/>
                  </a:ext>
                </a:extLst>
              </a:tr>
              <a:tr h="152400">
                <a:tc>
                  <a:txBody>
                    <a:bodyPr/>
                    <a:lstStyle/>
                    <a:p>
                      <a:pPr algn="l"/>
                      <a:r>
                        <a:rPr lang="en-CL" sz="900">
                          <a:solidFill>
                            <a:srgbClr val="333333"/>
                          </a:solidFill>
                          <a:latin typeface="Calibri"/>
                          <a:cs typeface="Calibri"/>
                        </a:rPr>
                        <a:t>Honorarios por custodia y administración</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(214.851)</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(222.693)</a:t>
                      </a:r>
                    </a:p>
                  </a:txBody>
                  <a:tcPr marL="50800" marR="50800" marT="0" marB="0" anchor="ctr">
                    <a:lnL w="0"/>
                    <a:lnR w="0"/>
                    <a:lnT w="0"/>
                    <a:lnB w="0"/>
                    <a:lnTlToBr w="0"/>
                    <a:lnBlToTr w="0"/>
                  </a:tcPr>
                </a:tc>
                <a:extLst>
                  <a:ext uri="{0D108BD9-81ED-4DB2-BD59-A6C34878D82A}">
                    <a16:rowId xmlns:a16="http://schemas.microsoft.com/office/drawing/2014/main" val="10011"/>
                  </a:ext>
                </a:extLst>
              </a:tr>
              <a:tr h="152400">
                <a:tc>
                  <a:txBody>
                    <a:bodyPr/>
                    <a:lstStyle/>
                    <a:p>
                      <a:pPr algn="l"/>
                      <a:r>
                        <a:rPr lang="en-CL" sz="900">
                          <a:solidFill>
                            <a:srgbClr val="333333"/>
                          </a:solidFill>
                          <a:latin typeface="Calibri"/>
                          <a:cs typeface="Calibri"/>
                        </a:rPr>
                        <a:t>Costos de transacción</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(19)</a:t>
                      </a:r>
                    </a:p>
                  </a:txBody>
                  <a:tcPr marL="50800" marR="50800" marT="0" marB="0" anchor="ctr">
                    <a:lnL w="0"/>
                    <a:lnR w="0"/>
                    <a:lnT w="0"/>
                    <a:lnB w="0"/>
                    <a:lnTlToBr w="0"/>
                    <a:lnBlToTr w="0"/>
                  </a:tcPr>
                </a:tc>
                <a:extLst>
                  <a:ext uri="{0D108BD9-81ED-4DB2-BD59-A6C34878D82A}">
                    <a16:rowId xmlns:a16="http://schemas.microsoft.com/office/drawing/2014/main" val="10012"/>
                  </a:ext>
                </a:extLst>
              </a:tr>
              <a:tr h="152400">
                <a:tc>
                  <a:txBody>
                    <a:bodyPr/>
                    <a:lstStyle/>
                    <a:p>
                      <a:pPr algn="l"/>
                      <a:r>
                        <a:rPr lang="en-CL" sz="900">
                          <a:solidFill>
                            <a:srgbClr val="333333"/>
                          </a:solidFill>
                          <a:latin typeface="Calibri"/>
                          <a:cs typeface="Calibri"/>
                        </a:rPr>
                        <a:t>Otros gastos de operación</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(951.751)</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(724.268)</a:t>
                      </a:r>
                    </a:p>
                  </a:txBody>
                  <a:tcPr marL="50800" marR="50800" marT="0" marB="0" anchor="ctr">
                    <a:lnL w="0"/>
                    <a:lnR w="0"/>
                    <a:lnT w="0"/>
                    <a:lnB w="0"/>
                    <a:lnTlToBr w="0"/>
                    <a:lnBlToTr w="0"/>
                  </a:tcPr>
                </a:tc>
                <a:extLst>
                  <a:ext uri="{0D108BD9-81ED-4DB2-BD59-A6C34878D82A}">
                    <a16:rowId xmlns:a16="http://schemas.microsoft.com/office/drawing/2014/main" val="10013"/>
                  </a:ext>
                </a:extLst>
              </a:tr>
              <a:tr h="152400">
                <a:tc>
                  <a:txBody>
                    <a:bodyPr/>
                    <a:lstStyle/>
                    <a:p>
                      <a:pPr algn="l"/>
                      <a:r>
                        <a:rPr lang="en-CL" sz="900" b="1">
                          <a:solidFill>
                            <a:srgbClr val="1A3F6F"/>
                          </a:solidFill>
                          <a:latin typeface="Calibri"/>
                          <a:cs typeface="Calibri"/>
                        </a:rPr>
                        <a:t>Total gastos de operación</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(2.215.447)</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(2.049.913)</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4"/>
                  </a:ext>
                </a:extLst>
              </a:tr>
              <a:tr h="152400">
                <a:tc>
                  <a:txBody>
                    <a:bodyPr/>
                    <a:lstStyle/>
                    <a:p>
                      <a:pPr algn="l"/>
                      <a:r>
                        <a:rPr lang="en-CL" sz="900" b="1">
                          <a:solidFill>
                            <a:srgbClr val="1A3F6F"/>
                          </a:solidFill>
                          <a:latin typeface="Calibri"/>
                          <a:cs typeface="Calibri"/>
                        </a:rPr>
                        <a:t>Utilidad / (pérdida) de la operación</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7.558.828</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7.446.657</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5"/>
                  </a:ext>
                </a:extLst>
              </a:tr>
              <a:tr h="152400">
                <a:tc>
                  <a:txBody>
                    <a:bodyPr/>
                    <a:lstStyle/>
                    <a:p>
                      <a:pPr algn="l"/>
                      <a:r>
                        <a:rPr lang="en-CL" sz="900">
                          <a:solidFill>
                            <a:srgbClr val="333333"/>
                          </a:solidFill>
                          <a:latin typeface="Calibri"/>
                          <a:cs typeface="Calibri"/>
                        </a:rPr>
                        <a:t>Costos financieros</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(1.526.521)</a:t>
                      </a:r>
                    </a:p>
                  </a:txBody>
                  <a:tcPr marL="50800" marR="50800" marT="0" marB="0" anchor="ctr">
                    <a:lnL w="0"/>
                    <a:lnR w="0"/>
                    <a:lnT w="0"/>
                    <a:lnB w="0"/>
                    <a:lnTlToBr w="0"/>
                    <a:lnBlToTr w="0"/>
                  </a:tcPr>
                </a:tc>
                <a:tc>
                  <a:txBody>
                    <a:bodyPr/>
                    <a:lstStyle/>
                    <a:p>
                      <a:pPr algn="r"/>
                      <a:r>
                        <a:rPr lang="en-CL" sz="900">
                          <a:solidFill>
                            <a:srgbClr val="333333"/>
                          </a:solidFill>
                          <a:latin typeface="Calibri"/>
                          <a:cs typeface="Calibri"/>
                        </a:rPr>
                        <a:t>(1.884.729)</a:t>
                      </a:r>
                    </a:p>
                  </a:txBody>
                  <a:tcPr marL="50800" marR="50800" marT="0" marB="0" anchor="ctr">
                    <a:lnL w="0"/>
                    <a:lnR w="0"/>
                    <a:lnT w="0"/>
                    <a:lnB w="0"/>
                    <a:lnTlToBr w="0"/>
                    <a:lnBlToTr w="0"/>
                  </a:tcPr>
                </a:tc>
                <a:extLst>
                  <a:ext uri="{0D108BD9-81ED-4DB2-BD59-A6C34878D82A}">
                    <a16:rowId xmlns:a16="http://schemas.microsoft.com/office/drawing/2014/main" val="10016"/>
                  </a:ext>
                </a:extLst>
              </a:tr>
              <a:tr h="152400">
                <a:tc>
                  <a:txBody>
                    <a:bodyPr/>
                    <a:lstStyle/>
                    <a:p>
                      <a:pPr algn="l"/>
                      <a:r>
                        <a:rPr lang="en-CL" sz="900" b="1">
                          <a:solidFill>
                            <a:srgbClr val="1A3F6F"/>
                          </a:solidFill>
                          <a:latin typeface="Calibri"/>
                          <a:cs typeface="Calibri"/>
                        </a:rPr>
                        <a:t>Utilidad / (pérdida) antes de impuesto</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6.032.307</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5.561.928</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7"/>
                  </a:ext>
                </a:extLst>
              </a:tr>
              <a:tr h="152400">
                <a:tc>
                  <a:txBody>
                    <a:bodyPr/>
                    <a:lstStyle/>
                    <a:p>
                      <a:pPr algn="l"/>
                      <a:r>
                        <a:rPr lang="en-CL" sz="900" b="1">
                          <a:solidFill>
                            <a:srgbClr val="1A3F6F"/>
                          </a:solidFill>
                          <a:latin typeface="Calibri"/>
                          <a:cs typeface="Calibri"/>
                        </a:rPr>
                        <a:t>Resultado del ejercicio</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6.032.307</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5.561.928</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8"/>
                  </a:ext>
                </a:extLst>
              </a:tr>
              <a:tr h="152400">
                <a:tc>
                  <a:txBody>
                    <a:bodyPr/>
                    <a:lstStyle/>
                    <a:p>
                      <a:pPr algn="l"/>
                      <a:r>
                        <a:rPr lang="en-CL" sz="900" b="1">
                          <a:solidFill>
                            <a:srgbClr val="1A3F6F"/>
                          </a:solidFill>
                          <a:latin typeface="Calibri"/>
                          <a:cs typeface="Calibri"/>
                        </a:rPr>
                        <a:t>Total resultado integral</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6.032.307</a:t>
                      </a:r>
                    </a:p>
                  </a:txBody>
                  <a:tcPr marL="50800" marR="50800" marT="0" marB="0" anchor="ctr">
                    <a:lnL w="0"/>
                    <a:lnR w="0"/>
                    <a:lnT w="0"/>
                    <a:lnB w="0"/>
                    <a:lnTlToBr w="0"/>
                    <a:lnBlToTr w="0"/>
                    <a:solidFill>
                      <a:srgbClr val="F0F4F8"/>
                    </a:solidFill>
                  </a:tcPr>
                </a:tc>
                <a:tc>
                  <a:txBody>
                    <a:bodyPr/>
                    <a:lstStyle/>
                    <a:p>
                      <a:pPr algn="r"/>
                      <a:r>
                        <a:rPr lang="en-CL" sz="900" b="1">
                          <a:solidFill>
                            <a:srgbClr val="1A3F6F"/>
                          </a:solidFill>
                          <a:latin typeface="Calibri"/>
                          <a:cs typeface="Calibri"/>
                        </a:rPr>
                        <a:t>5.561.928</a:t>
                      </a:r>
                    </a:p>
                  </a:txBody>
                  <a:tcPr marL="50800" marR="50800" marT="0" marB="0" anchor="ctr">
                    <a:lnL w="0"/>
                    <a:lnR w="0"/>
                    <a:lnT w="0"/>
                    <a:lnB w="0"/>
                    <a:lnTlToBr w="0"/>
                    <a:lnBlToTr w="0"/>
                    <a:solidFill>
                      <a:srgbClr val="F0F4F8"/>
                    </a:solidFill>
                  </a:tcPr>
                </a:tc>
                <a:extLst>
                  <a:ext uri="{0D108BD9-81ED-4DB2-BD59-A6C34878D82A}">
                    <a16:rowId xmlns:a16="http://schemas.microsoft.com/office/drawing/2014/main" val="10019"/>
                  </a:ext>
                </a:extLst>
              </a:tr>
            </a:tbl>
          </a:graphicData>
        </a:graphic>
      </p:graphicFrame>
      <p:pic>
        <p:nvPicPr>
          <p:cNvPr id="9" name="Picture 8">
            <a:extLst>
              <a:ext uri="{FF2B5EF4-FFF2-40B4-BE49-F238E27FC236}">
                <a16:creationId xmlns:a16="http://schemas.microsoft.com/office/drawing/2014/main" id="{E4E34122-1449-1B9C-EDDB-50E81CE34E0C}"/>
              </a:ext>
            </a:extLst>
          </p:cNvPr>
          <p:cNvPicPr>
            <a:picLocks noChangeAspect="1"/>
          </p:cNvPicPr>
          <p:nvPr/>
        </p:nvPicPr>
        <p:blipFill>
          <a:blip r:embed="rId3"/>
          <a:stretch>
            <a:fillRect/>
          </a:stretch>
        </p:blipFill>
        <p:spPr>
          <a:xfrm>
            <a:off x="7735946" y="234541"/>
            <a:ext cx="1042294" cy="359819"/>
          </a:xfrm>
          <a:prstGeom prst="rect">
            <a:avLst/>
          </a:prstGeom>
        </p:spPr>
      </p:pic>
    </p:spTree>
    <p:extLst>
      <p:ext uri="{BB962C8B-B14F-4D97-AF65-F5344CB8AC3E}">
        <p14:creationId xmlns:p14="http://schemas.microsoft.com/office/powerpoint/2010/main" val="1713875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B4848-5B67-C0ED-6355-6ACA3D3CD501}"/>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AFDA9C51-579D-BD78-7744-DF93D8FB80BA}"/>
              </a:ext>
            </a:extLst>
          </p:cNvPr>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a:extLst>
              <a:ext uri="{FF2B5EF4-FFF2-40B4-BE49-F238E27FC236}">
                <a16:creationId xmlns:a16="http://schemas.microsoft.com/office/drawing/2014/main" id="{D2A0109C-BDEC-D233-EF4B-044F59C99A88}"/>
              </a:ext>
            </a:extLst>
          </p:cNvPr>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a:extLst>
              <a:ext uri="{FF2B5EF4-FFF2-40B4-BE49-F238E27FC236}">
                <a16:creationId xmlns:a16="http://schemas.microsoft.com/office/drawing/2014/main" id="{DD4ADE31-72B6-8E62-8343-4CAC88B979D8}"/>
              </a:ext>
            </a:extLst>
          </p:cNvPr>
          <p:cNvSpPr/>
          <p:nvPr/>
        </p:nvSpPr>
        <p:spPr>
          <a:xfrm>
            <a:off x="365760" y="0"/>
            <a:ext cx="8412480" cy="822960"/>
          </a:xfrm>
          <a:prstGeom prst="rect">
            <a:avLst/>
          </a:prstGeom>
          <a:noFill/>
          <a:ln/>
        </p:spPr>
        <p:txBody>
          <a:bodyPr wrap="square" lIns="0" tIns="0" rIns="0" bIns="0"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1. Cuenta Anual, Estados Financieros y Dividendos</a:t>
            </a:r>
            <a:endParaRPr lang="en-US" sz="2000" dirty="0"/>
          </a:p>
        </p:txBody>
      </p:sp>
      <p:sp>
        <p:nvSpPr>
          <p:cNvPr id="5" name="Shape 3">
            <a:extLst>
              <a:ext uri="{FF2B5EF4-FFF2-40B4-BE49-F238E27FC236}">
                <a16:creationId xmlns:a16="http://schemas.microsoft.com/office/drawing/2014/main" id="{F48F2307-9C64-BC21-B4A5-8365541F17DC}"/>
              </a:ext>
            </a:extLst>
          </p:cNvPr>
          <p:cNvSpPr/>
          <p:nvPr/>
        </p:nvSpPr>
        <p:spPr>
          <a:xfrm>
            <a:off x="320040" y="1005840"/>
            <a:ext cx="3200400" cy="54864"/>
          </a:xfrm>
          <a:prstGeom prst="rect">
            <a:avLst/>
          </a:prstGeom>
          <a:solidFill>
            <a:srgbClr val="4A7A9B"/>
          </a:solidFill>
          <a:ln w="12700">
            <a:noFill/>
            <a:prstDash val="solid"/>
          </a:ln>
        </p:spPr>
        <p:txBody>
          <a:bodyPr/>
          <a:lstStyle/>
          <a:p>
            <a:endParaRPr lang="en-CL"/>
          </a:p>
        </p:txBody>
      </p:sp>
      <p:sp>
        <p:nvSpPr>
          <p:cNvPr id="6" name="Text 4">
            <a:extLst>
              <a:ext uri="{FF2B5EF4-FFF2-40B4-BE49-F238E27FC236}">
                <a16:creationId xmlns:a16="http://schemas.microsoft.com/office/drawing/2014/main" id="{5A1305B9-AC59-5902-6A70-B5E8F26DFFF6}"/>
              </a:ext>
            </a:extLst>
          </p:cNvPr>
          <p:cNvSpPr/>
          <p:nvPr/>
        </p:nvSpPr>
        <p:spPr>
          <a:xfrm>
            <a:off x="320040" y="1097280"/>
            <a:ext cx="8229600" cy="365760"/>
          </a:xfrm>
          <a:prstGeom prst="rect">
            <a:avLst/>
          </a:prstGeom>
          <a:noFill/>
          <a:ln/>
        </p:spPr>
        <p:txBody>
          <a:bodyPr wrap="square" lIns="0" tIns="0" rIns="0" bIns="0" rtlCol="0" anchor="ctr"/>
          <a:lstStyle/>
          <a:p>
            <a:pPr marL="0" indent="0">
              <a:buNone/>
            </a:pPr>
            <a:r>
              <a:rPr lang="es-ES_tradnl" sz="1400" b="1" noProof="1">
                <a:solidFill>
                  <a:srgbClr val="1A3F6F"/>
                </a:solidFill>
                <a:latin typeface="Calibri" pitchFamily="34" charset="0"/>
                <a:cs typeface="Calibri" pitchFamily="34" charset="-120"/>
              </a:rPr>
              <a:t>Estado de Utilidad</a:t>
            </a:r>
            <a:endParaRPr lang="es-ES_tradnl" sz="1400" noProof="1"/>
          </a:p>
        </p:txBody>
      </p:sp>
      <p:pic>
        <p:nvPicPr>
          <p:cNvPr id="9" name="Picture 8">
            <a:extLst>
              <a:ext uri="{FF2B5EF4-FFF2-40B4-BE49-F238E27FC236}">
                <a16:creationId xmlns:a16="http://schemas.microsoft.com/office/drawing/2014/main" id="{00086C04-D725-45CA-7675-0A0B4B463C01}"/>
              </a:ext>
            </a:extLst>
          </p:cNvPr>
          <p:cNvPicPr>
            <a:picLocks noChangeAspect="1"/>
          </p:cNvPicPr>
          <p:nvPr/>
        </p:nvPicPr>
        <p:blipFill>
          <a:blip r:embed="rId3"/>
          <a:stretch>
            <a:fillRect/>
          </a:stretch>
        </p:blipFill>
        <p:spPr>
          <a:xfrm>
            <a:off x="7735946" y="234541"/>
            <a:ext cx="1042294" cy="359819"/>
          </a:xfrm>
          <a:prstGeom prst="rect">
            <a:avLst/>
          </a:prstGeom>
        </p:spPr>
      </p:pic>
      <p:graphicFrame>
        <p:nvGraphicFramePr>
          <p:cNvPr id="10" name="Table 9">
            <a:extLst>
              <a:ext uri="{FF2B5EF4-FFF2-40B4-BE49-F238E27FC236}">
                <a16:creationId xmlns:a16="http://schemas.microsoft.com/office/drawing/2014/main" id="{129DCB08-9D04-9747-A456-993DD430D317}"/>
              </a:ext>
            </a:extLst>
          </p:cNvPr>
          <p:cNvGraphicFramePr>
            <a:graphicFrameLocks noGrp="1"/>
          </p:cNvGraphicFramePr>
          <p:nvPr>
            <p:extLst>
              <p:ext uri="{D42A27DB-BD31-4B8C-83A1-F6EECF244321}">
                <p14:modId xmlns:p14="http://schemas.microsoft.com/office/powerpoint/2010/main" val="3091320279"/>
              </p:ext>
            </p:extLst>
          </p:nvPr>
        </p:nvGraphicFramePr>
        <p:xfrm>
          <a:off x="317500" y="1587500"/>
          <a:ext cx="5842000" cy="3098796"/>
        </p:xfrm>
        <a:graphic>
          <a:graphicData uri="http://schemas.openxmlformats.org/drawingml/2006/table">
            <a:tbl>
              <a:tblPr/>
              <a:tblGrid>
                <a:gridCol w="3556000">
                  <a:extLst>
                    <a:ext uri="{9D8B030D-6E8A-4147-A177-3AD203B41FA5}">
                      <a16:colId xmlns:a16="http://schemas.microsoft.com/office/drawing/2014/main" val="899770255"/>
                    </a:ext>
                  </a:extLst>
                </a:gridCol>
                <a:gridCol w="1143000">
                  <a:extLst>
                    <a:ext uri="{9D8B030D-6E8A-4147-A177-3AD203B41FA5}">
                      <a16:colId xmlns:a16="http://schemas.microsoft.com/office/drawing/2014/main" val="3182352696"/>
                    </a:ext>
                  </a:extLst>
                </a:gridCol>
                <a:gridCol w="1143000">
                  <a:extLst>
                    <a:ext uri="{9D8B030D-6E8A-4147-A177-3AD203B41FA5}">
                      <a16:colId xmlns:a16="http://schemas.microsoft.com/office/drawing/2014/main" val="2136813541"/>
                    </a:ext>
                  </a:extLst>
                </a:gridCol>
              </a:tblGrid>
              <a:tr h="338666">
                <a:tc>
                  <a:txBody>
                    <a:bodyPr/>
                    <a:lstStyle/>
                    <a:p>
                      <a:pPr algn="l"/>
                      <a:r>
                        <a:rPr lang="en-CL" sz="1000" b="1">
                          <a:solidFill>
                            <a:srgbClr val="FFFFFF"/>
                          </a:solidFill>
                          <a:latin typeface="Calibri"/>
                          <a:cs typeface="Calibri"/>
                        </a:rPr>
                        <a:t>Descripción</a:t>
                      </a:r>
                    </a:p>
                  </a:txBody>
                  <a:tcPr marT="42334" marB="42334" anchor="ctr">
                    <a:lnL w="0"/>
                    <a:lnR w="0"/>
                    <a:lnT w="0"/>
                    <a:lnB w="0"/>
                    <a:lnTlToBr w="0"/>
                    <a:lnBlToTr w="0"/>
                    <a:solidFill>
                      <a:srgbClr val="1A3F6F"/>
                    </a:solidFill>
                  </a:tcPr>
                </a:tc>
                <a:tc>
                  <a:txBody>
                    <a:bodyPr/>
                    <a:lstStyle/>
                    <a:p>
                      <a:pPr algn="r"/>
                      <a:r>
                        <a:rPr lang="en-CL" sz="1000" b="1">
                          <a:solidFill>
                            <a:srgbClr val="FFFFFF"/>
                          </a:solidFill>
                          <a:latin typeface="Calibri"/>
                          <a:cs typeface="Calibri"/>
                        </a:rPr>
                        <a:t>31.12.2025
M$</a:t>
                      </a:r>
                    </a:p>
                  </a:txBody>
                  <a:tcPr marT="42334" marB="42334" anchor="ctr">
                    <a:lnL w="0"/>
                    <a:lnR w="0"/>
                    <a:lnT w="0"/>
                    <a:lnB w="0"/>
                    <a:lnTlToBr w="0"/>
                    <a:lnBlToTr w="0"/>
                    <a:solidFill>
                      <a:srgbClr val="1A3F6F"/>
                    </a:solidFill>
                  </a:tcPr>
                </a:tc>
                <a:tc>
                  <a:txBody>
                    <a:bodyPr/>
                    <a:lstStyle/>
                    <a:p>
                      <a:pPr algn="r"/>
                      <a:r>
                        <a:rPr lang="en-CL" sz="1000" b="1">
                          <a:solidFill>
                            <a:srgbClr val="FFFFFF"/>
                          </a:solidFill>
                          <a:latin typeface="Calibri"/>
                          <a:cs typeface="Calibri"/>
                        </a:rPr>
                        <a:t>31.12.2024
M$</a:t>
                      </a:r>
                    </a:p>
                  </a:txBody>
                  <a:tcPr marT="42334" marB="42334" anchor="ctr">
                    <a:lnL w="0"/>
                    <a:lnR w="0"/>
                    <a:lnT w="0"/>
                    <a:lnB w="0"/>
                    <a:lnTlToBr w="0"/>
                    <a:lnBlToTr w="0"/>
                    <a:solidFill>
                      <a:srgbClr val="1A3F6F"/>
                    </a:solidFill>
                  </a:tcPr>
                </a:tc>
                <a:extLst>
                  <a:ext uri="{0D108BD9-81ED-4DB2-BD59-A6C34878D82A}">
                    <a16:rowId xmlns:a16="http://schemas.microsoft.com/office/drawing/2014/main" val="4009414925"/>
                  </a:ext>
                </a:extLst>
              </a:tr>
              <a:tr h="338666">
                <a:tc>
                  <a:txBody>
                    <a:bodyPr/>
                    <a:lstStyle/>
                    <a:p>
                      <a:pPr algn="l"/>
                      <a:r>
                        <a:rPr lang="en-CL" sz="1000" b="1">
                          <a:latin typeface="Calibri"/>
                          <a:cs typeface="Calibri"/>
                        </a:rPr>
                        <a:t>BENEFICIO NETO PERCIBIDO EN EL EJERCICIO</a:t>
                      </a:r>
                    </a:p>
                  </a:txBody>
                  <a:tcPr marT="42334" marB="42334" anchor="ctr">
                    <a:lnL w="0"/>
                    <a:lnR w="0"/>
                    <a:lnT w="0"/>
                    <a:lnB w="0"/>
                    <a:lnTlToBr w="0"/>
                    <a:lnBlToTr w="0"/>
                  </a:tcPr>
                </a:tc>
                <a:tc>
                  <a:txBody>
                    <a:bodyPr/>
                    <a:lstStyle/>
                    <a:p>
                      <a:pPr algn="r"/>
                      <a:r>
                        <a:rPr lang="en-CL" sz="1000" b="1">
                          <a:latin typeface="Calibri"/>
                          <a:cs typeface="Calibri"/>
                        </a:rPr>
                        <a:t>2.829.525</a:t>
                      </a:r>
                    </a:p>
                  </a:txBody>
                  <a:tcPr marT="42334" marB="42334" anchor="ctr">
                    <a:lnL w="0"/>
                    <a:lnR w="0"/>
                    <a:lnT w="0"/>
                    <a:lnB w="0"/>
                    <a:lnTlToBr w="0"/>
                    <a:lnBlToTr w="0"/>
                  </a:tcPr>
                </a:tc>
                <a:tc>
                  <a:txBody>
                    <a:bodyPr/>
                    <a:lstStyle/>
                    <a:p>
                      <a:pPr algn="r"/>
                      <a:r>
                        <a:rPr lang="en-CL" sz="1000" b="1">
                          <a:latin typeface="Calibri"/>
                          <a:cs typeface="Calibri"/>
                        </a:rPr>
                        <a:t>2.200.689</a:t>
                      </a:r>
                    </a:p>
                  </a:txBody>
                  <a:tcPr marT="42334" marB="42334" anchor="ctr">
                    <a:lnL w="0"/>
                    <a:lnR w="0"/>
                    <a:lnT w="0"/>
                    <a:lnB w="0"/>
                    <a:lnTlToBr w="0"/>
                    <a:lnBlToTr w="0"/>
                  </a:tcPr>
                </a:tc>
                <a:extLst>
                  <a:ext uri="{0D108BD9-81ED-4DB2-BD59-A6C34878D82A}">
                    <a16:rowId xmlns:a16="http://schemas.microsoft.com/office/drawing/2014/main" val="3184332178"/>
                  </a:ext>
                </a:extLst>
              </a:tr>
              <a:tr h="338666">
                <a:tc>
                  <a:txBody>
                    <a:bodyPr/>
                    <a:lstStyle/>
                    <a:p>
                      <a:pPr algn="l"/>
                      <a:r>
                        <a:rPr lang="en-CL" sz="1000" b="0">
                          <a:latin typeface="Calibri"/>
                          <a:cs typeface="Calibri"/>
                        </a:rPr>
                        <a:t>Utilidad (pérdida) neta realizada de inversiones</a:t>
                      </a:r>
                    </a:p>
                  </a:txBody>
                  <a:tcPr marT="42334" marB="42334" anchor="ctr">
                    <a:lnL w="0"/>
                    <a:lnR w="0"/>
                    <a:lnT w="0"/>
                    <a:lnB w="0"/>
                    <a:lnTlToBr w="0"/>
                    <a:lnBlToTr w="0"/>
                  </a:tcPr>
                </a:tc>
                <a:tc>
                  <a:txBody>
                    <a:bodyPr/>
                    <a:lstStyle/>
                    <a:p>
                      <a:pPr algn="r"/>
                      <a:r>
                        <a:rPr lang="en-CL" sz="1000" b="0">
                          <a:latin typeface="Calibri"/>
                          <a:cs typeface="Calibri"/>
                        </a:rPr>
                        <a:t>6.573.066</a:t>
                      </a:r>
                    </a:p>
                  </a:txBody>
                  <a:tcPr marT="42334" marB="42334" anchor="ctr">
                    <a:lnL w="0"/>
                    <a:lnR w="0"/>
                    <a:lnT w="0"/>
                    <a:lnB w="0"/>
                    <a:lnTlToBr w="0"/>
                    <a:lnBlToTr w="0"/>
                  </a:tcPr>
                </a:tc>
                <a:tc>
                  <a:txBody>
                    <a:bodyPr/>
                    <a:lstStyle/>
                    <a:p>
                      <a:pPr algn="r"/>
                      <a:r>
                        <a:rPr lang="en-CL" sz="1000" b="0">
                          <a:latin typeface="Calibri"/>
                          <a:cs typeface="Calibri"/>
                        </a:rPr>
                        <a:t>6.136.030</a:t>
                      </a:r>
                    </a:p>
                  </a:txBody>
                  <a:tcPr marT="42334" marB="42334" anchor="ctr">
                    <a:lnL w="0"/>
                    <a:lnR w="0"/>
                    <a:lnT w="0"/>
                    <a:lnB w="0"/>
                    <a:lnTlToBr w="0"/>
                    <a:lnBlToTr w="0"/>
                  </a:tcPr>
                </a:tc>
                <a:extLst>
                  <a:ext uri="{0D108BD9-81ED-4DB2-BD59-A6C34878D82A}">
                    <a16:rowId xmlns:a16="http://schemas.microsoft.com/office/drawing/2014/main" val="1724780414"/>
                  </a:ext>
                </a:extLst>
              </a:tr>
              <a:tr h="338666">
                <a:tc>
                  <a:txBody>
                    <a:bodyPr/>
                    <a:lstStyle/>
                    <a:p>
                      <a:pPr algn="l"/>
                      <a:r>
                        <a:rPr lang="en-CL" sz="1000" b="0">
                          <a:latin typeface="Calibri"/>
                          <a:cs typeface="Calibri"/>
                        </a:rPr>
                        <a:t>Gastos del ejercicio (menos)</a:t>
                      </a:r>
                    </a:p>
                  </a:txBody>
                  <a:tcPr marT="42334" marB="42334" anchor="ctr">
                    <a:lnL w="0"/>
                    <a:lnR w="0"/>
                    <a:lnT w="0"/>
                    <a:lnB w="0"/>
                    <a:lnTlToBr w="0"/>
                    <a:lnBlToTr w="0"/>
                  </a:tcPr>
                </a:tc>
                <a:tc>
                  <a:txBody>
                    <a:bodyPr/>
                    <a:lstStyle/>
                    <a:p>
                      <a:pPr algn="r"/>
                      <a:r>
                        <a:rPr lang="en-CL" sz="1000" b="0">
                          <a:latin typeface="Calibri"/>
                          <a:cs typeface="Calibri"/>
                        </a:rPr>
                        <a:t>(3.741.968)</a:t>
                      </a:r>
                    </a:p>
                  </a:txBody>
                  <a:tcPr marT="42334" marB="42334" anchor="ctr">
                    <a:lnL w="0"/>
                    <a:lnR w="0"/>
                    <a:lnT w="0"/>
                    <a:lnB w="0"/>
                    <a:lnTlToBr w="0"/>
                    <a:lnBlToTr w="0"/>
                  </a:tcPr>
                </a:tc>
                <a:tc>
                  <a:txBody>
                    <a:bodyPr/>
                    <a:lstStyle/>
                    <a:p>
                      <a:pPr algn="r"/>
                      <a:r>
                        <a:rPr lang="en-CL" sz="1000" b="0">
                          <a:latin typeface="Calibri"/>
                          <a:cs typeface="Calibri"/>
                        </a:rPr>
                        <a:t>(3.934.642)</a:t>
                      </a:r>
                    </a:p>
                  </a:txBody>
                  <a:tcPr marT="42334" marB="42334" anchor="ctr">
                    <a:lnL w="0"/>
                    <a:lnR w="0"/>
                    <a:lnT w="0"/>
                    <a:lnB w="0"/>
                    <a:lnTlToBr w="0"/>
                    <a:lnBlToTr w="0"/>
                  </a:tcPr>
                </a:tc>
                <a:extLst>
                  <a:ext uri="{0D108BD9-81ED-4DB2-BD59-A6C34878D82A}">
                    <a16:rowId xmlns:a16="http://schemas.microsoft.com/office/drawing/2014/main" val="3145802923"/>
                  </a:ext>
                </a:extLst>
              </a:tr>
              <a:tr h="338666">
                <a:tc>
                  <a:txBody>
                    <a:bodyPr/>
                    <a:lstStyle/>
                    <a:p>
                      <a:pPr algn="l"/>
                      <a:r>
                        <a:rPr lang="en-CL" sz="1000" b="1">
                          <a:latin typeface="Calibri"/>
                          <a:cs typeface="Calibri"/>
                        </a:rPr>
                        <a:t>DIVIDENDOS PROVISORIOS (menos)</a:t>
                      </a:r>
                    </a:p>
                  </a:txBody>
                  <a:tcPr marT="42334" marB="42334" anchor="ctr">
                    <a:lnL w="0"/>
                    <a:lnR w="0"/>
                    <a:lnT w="0"/>
                    <a:lnB w="0"/>
                    <a:lnTlToBr w="0"/>
                    <a:lnBlToTr w="0"/>
                  </a:tcPr>
                </a:tc>
                <a:tc>
                  <a:txBody>
                    <a:bodyPr/>
                    <a:lstStyle/>
                    <a:p>
                      <a:pPr algn="r"/>
                      <a:r>
                        <a:rPr lang="en-CL" sz="1000" b="1">
                          <a:latin typeface="Calibri"/>
                          <a:cs typeface="Calibri"/>
                        </a:rPr>
                        <a:t>(4.724.268)</a:t>
                      </a:r>
                    </a:p>
                  </a:txBody>
                  <a:tcPr marT="42334" marB="42334" anchor="ctr">
                    <a:lnL w="0"/>
                    <a:lnR w="0"/>
                    <a:lnT w="0"/>
                    <a:lnB w="0"/>
                    <a:lnTlToBr w="0"/>
                    <a:lnBlToTr w="0"/>
                  </a:tcPr>
                </a:tc>
                <a:tc>
                  <a:txBody>
                    <a:bodyPr/>
                    <a:lstStyle/>
                    <a:p>
                      <a:pPr algn="r"/>
                      <a:r>
                        <a:rPr lang="en-CL" sz="1000" b="1">
                          <a:latin typeface="Calibri"/>
                          <a:cs typeface="Calibri"/>
                        </a:rPr>
                        <a:t>(4.627.429)</a:t>
                      </a:r>
                    </a:p>
                  </a:txBody>
                  <a:tcPr marT="42334" marB="42334" anchor="ctr">
                    <a:lnL w="0"/>
                    <a:lnR w="0"/>
                    <a:lnT w="0"/>
                    <a:lnB w="0"/>
                    <a:lnTlToBr w="0"/>
                    <a:lnBlToTr w="0"/>
                  </a:tcPr>
                </a:tc>
                <a:extLst>
                  <a:ext uri="{0D108BD9-81ED-4DB2-BD59-A6C34878D82A}">
                    <a16:rowId xmlns:a16="http://schemas.microsoft.com/office/drawing/2014/main" val="1350030205"/>
                  </a:ext>
                </a:extLst>
              </a:tr>
              <a:tr h="338666">
                <a:tc>
                  <a:txBody>
                    <a:bodyPr/>
                    <a:lstStyle/>
                    <a:p>
                      <a:pPr algn="l"/>
                      <a:r>
                        <a:rPr lang="en-CL" sz="1000" b="1">
                          <a:latin typeface="Calibri"/>
                          <a:cs typeface="Calibri"/>
                        </a:rPr>
                        <a:t>BENEFICIO NETO PERCIBIDO ACUMULADO EJERC. ANTERIORES</a:t>
                      </a:r>
                    </a:p>
                  </a:txBody>
                  <a:tcPr marT="42334" marB="42334" anchor="ctr">
                    <a:lnL w="0"/>
                    <a:lnR w="0"/>
                    <a:lnT w="0"/>
                    <a:lnB w="0"/>
                    <a:lnTlToBr w="0"/>
                    <a:lnBlToTr w="0"/>
                  </a:tcPr>
                </a:tc>
                <a:tc>
                  <a:txBody>
                    <a:bodyPr/>
                    <a:lstStyle/>
                    <a:p>
                      <a:pPr algn="r"/>
                      <a:r>
                        <a:rPr lang="en-CL" sz="1000" b="1">
                          <a:latin typeface="Calibri"/>
                          <a:cs typeface="Calibri"/>
                        </a:rPr>
                        <a:t>(3.503.862)</a:t>
                      </a:r>
                    </a:p>
                  </a:txBody>
                  <a:tcPr marT="42334" marB="42334" anchor="ctr">
                    <a:lnL w="0"/>
                    <a:lnR w="0"/>
                    <a:lnT w="0"/>
                    <a:lnB w="0"/>
                    <a:lnTlToBr w="0"/>
                    <a:lnBlToTr w="0"/>
                  </a:tcPr>
                </a:tc>
                <a:tc>
                  <a:txBody>
                    <a:bodyPr/>
                    <a:lstStyle/>
                    <a:p>
                      <a:pPr algn="r"/>
                      <a:r>
                        <a:rPr lang="en-CL" sz="1000" b="1">
                          <a:latin typeface="Calibri"/>
                          <a:cs typeface="Calibri"/>
                        </a:rPr>
                        <a:t>(760.154)</a:t>
                      </a:r>
                    </a:p>
                  </a:txBody>
                  <a:tcPr marT="42334" marB="42334" anchor="ctr">
                    <a:lnL w="0"/>
                    <a:lnR w="0"/>
                    <a:lnT w="0"/>
                    <a:lnB w="0"/>
                    <a:lnTlToBr w="0"/>
                    <a:lnBlToTr w="0"/>
                  </a:tcPr>
                </a:tc>
                <a:extLst>
                  <a:ext uri="{0D108BD9-81ED-4DB2-BD59-A6C34878D82A}">
                    <a16:rowId xmlns:a16="http://schemas.microsoft.com/office/drawing/2014/main" val="3231751667"/>
                  </a:ext>
                </a:extLst>
              </a:tr>
              <a:tr h="338666">
                <a:tc>
                  <a:txBody>
                    <a:bodyPr/>
                    <a:lstStyle/>
                    <a:p>
                      <a:pPr algn="l"/>
                      <a:r>
                        <a:rPr lang="en-CL" sz="1000" b="0">
                          <a:latin typeface="Calibri"/>
                          <a:cs typeface="Calibri"/>
                        </a:rPr>
                        <a:t>Utilidad (pérdida) realizada no distribuida inicial</a:t>
                      </a:r>
                    </a:p>
                  </a:txBody>
                  <a:tcPr marT="42334" marB="42334" anchor="ctr">
                    <a:lnL w="0"/>
                    <a:lnR w="0"/>
                    <a:lnT w="0"/>
                    <a:lnB w="0"/>
                    <a:lnTlToBr w="0"/>
                    <a:lnBlToTr w="0"/>
                  </a:tcPr>
                </a:tc>
                <a:tc>
                  <a:txBody>
                    <a:bodyPr/>
                    <a:lstStyle/>
                    <a:p>
                      <a:pPr algn="r"/>
                      <a:r>
                        <a:rPr lang="en-CL" sz="1000" b="0">
                          <a:latin typeface="Calibri"/>
                          <a:cs typeface="Calibri"/>
                        </a:rPr>
                        <a:t>1.441.768</a:t>
                      </a:r>
                    </a:p>
                  </a:txBody>
                  <a:tcPr marT="42334" marB="42334" anchor="ctr">
                    <a:lnL w="0"/>
                    <a:lnR w="0"/>
                    <a:lnT w="0"/>
                    <a:lnB w="0"/>
                    <a:lnTlToBr w="0"/>
                    <a:lnBlToTr w="0"/>
                  </a:tcPr>
                </a:tc>
                <a:tc>
                  <a:txBody>
                    <a:bodyPr/>
                    <a:lstStyle/>
                    <a:p>
                      <a:pPr algn="r"/>
                      <a:r>
                        <a:rPr lang="en-CL" sz="1000" b="0">
                          <a:latin typeface="Calibri"/>
                          <a:cs typeface="Calibri"/>
                        </a:rPr>
                        <a:t>2.146.861</a:t>
                      </a:r>
                    </a:p>
                  </a:txBody>
                  <a:tcPr marT="42334" marB="42334" anchor="ctr">
                    <a:lnL w="0"/>
                    <a:lnR w="0"/>
                    <a:lnT w="0"/>
                    <a:lnB w="0"/>
                    <a:lnTlToBr w="0"/>
                    <a:lnBlToTr w="0"/>
                  </a:tcPr>
                </a:tc>
                <a:extLst>
                  <a:ext uri="{0D108BD9-81ED-4DB2-BD59-A6C34878D82A}">
                    <a16:rowId xmlns:a16="http://schemas.microsoft.com/office/drawing/2014/main" val="1940784082"/>
                  </a:ext>
                </a:extLst>
              </a:tr>
              <a:tr h="338666">
                <a:tc>
                  <a:txBody>
                    <a:bodyPr/>
                    <a:lstStyle/>
                    <a:p>
                      <a:pPr algn="l"/>
                      <a:r>
                        <a:rPr lang="en-CL" sz="1000" b="0">
                          <a:latin typeface="Calibri"/>
                          <a:cs typeface="Calibri"/>
                        </a:rPr>
                        <a:t>Dividendos definitivos declarados (menos)</a:t>
                      </a:r>
                    </a:p>
                  </a:txBody>
                  <a:tcPr marT="42334" marB="42334" anchor="ctr">
                    <a:lnL w="0"/>
                    <a:lnR w="0"/>
                    <a:lnT w="0"/>
                    <a:lnB w="0"/>
                    <a:lnTlToBr w="0"/>
                    <a:lnBlToTr w="0"/>
                  </a:tcPr>
                </a:tc>
                <a:tc>
                  <a:txBody>
                    <a:bodyPr/>
                    <a:lstStyle/>
                    <a:p>
                      <a:pPr algn="r"/>
                      <a:r>
                        <a:rPr lang="en-CL" sz="1000" b="0">
                          <a:latin typeface="Calibri"/>
                          <a:cs typeface="Calibri"/>
                        </a:rPr>
                        <a:t>(4.944.397)</a:t>
                      </a:r>
                    </a:p>
                  </a:txBody>
                  <a:tcPr marT="42334" marB="42334" anchor="ctr">
                    <a:lnL w="0"/>
                    <a:lnR w="0"/>
                    <a:lnT w="0"/>
                    <a:lnB w="0"/>
                    <a:lnTlToBr w="0"/>
                    <a:lnBlToTr w="0"/>
                  </a:tcPr>
                </a:tc>
                <a:tc>
                  <a:txBody>
                    <a:bodyPr/>
                    <a:lstStyle/>
                    <a:p>
                      <a:pPr algn="r"/>
                      <a:r>
                        <a:rPr lang="en-CL" sz="1000" b="0">
                          <a:latin typeface="Calibri"/>
                          <a:cs typeface="Calibri"/>
                        </a:rPr>
                        <a:t>(2.906.481)</a:t>
                      </a:r>
                    </a:p>
                  </a:txBody>
                  <a:tcPr marT="42334" marB="42334" anchor="ctr">
                    <a:lnL w="0"/>
                    <a:lnR w="0"/>
                    <a:lnT w="0"/>
                    <a:lnB w="0"/>
                    <a:lnTlToBr w="0"/>
                    <a:lnBlToTr w="0"/>
                  </a:tcPr>
                </a:tc>
                <a:extLst>
                  <a:ext uri="{0D108BD9-81ED-4DB2-BD59-A6C34878D82A}">
                    <a16:rowId xmlns:a16="http://schemas.microsoft.com/office/drawing/2014/main" val="3938067191"/>
                  </a:ext>
                </a:extLst>
              </a:tr>
              <a:tr h="338666">
                <a:tc>
                  <a:txBody>
                    <a:bodyPr/>
                    <a:lstStyle/>
                    <a:p>
                      <a:pPr algn="l"/>
                      <a:r>
                        <a:rPr lang="en-CL" sz="1000" b="1">
                          <a:latin typeface="Calibri"/>
                          <a:cs typeface="Calibri"/>
                        </a:rPr>
                        <a:t>MONTO SUSCEPTIBLE DE DISTRIBUIR</a:t>
                      </a:r>
                    </a:p>
                  </a:txBody>
                  <a:tcPr marT="42334" marB="42334" anchor="ctr">
                    <a:lnL w="0"/>
                    <a:lnR w="0"/>
                    <a:lnT w="0"/>
                    <a:lnB w="0"/>
                    <a:lnTlToBr w="0"/>
                    <a:lnBlToTr w="0"/>
                    <a:solidFill>
                      <a:srgbClr val="F2F2F2"/>
                    </a:solidFill>
                  </a:tcPr>
                </a:tc>
                <a:tc>
                  <a:txBody>
                    <a:bodyPr/>
                    <a:lstStyle/>
                    <a:p>
                      <a:pPr algn="r"/>
                      <a:r>
                        <a:rPr lang="en-CL" sz="1000" b="1">
                          <a:latin typeface="Calibri"/>
                          <a:cs typeface="Calibri"/>
                        </a:rPr>
                        <a:t>(5.398.605)</a:t>
                      </a:r>
                    </a:p>
                  </a:txBody>
                  <a:tcPr marT="42334" marB="42334" anchor="ctr">
                    <a:lnL w="0"/>
                    <a:lnR w="0"/>
                    <a:lnT w="0"/>
                    <a:lnB w="0"/>
                    <a:lnTlToBr w="0"/>
                    <a:lnBlToTr w="0"/>
                    <a:solidFill>
                      <a:srgbClr val="F2F2F2"/>
                    </a:solidFill>
                  </a:tcPr>
                </a:tc>
                <a:tc>
                  <a:txBody>
                    <a:bodyPr/>
                    <a:lstStyle/>
                    <a:p>
                      <a:pPr algn="r"/>
                      <a:r>
                        <a:rPr lang="en-CL" sz="1000" b="1">
                          <a:latin typeface="Calibri"/>
                          <a:cs typeface="Calibri"/>
                        </a:rPr>
                        <a:t>(3.186.894)</a:t>
                      </a:r>
                    </a:p>
                  </a:txBody>
                  <a:tcPr marT="42334" marB="42334" anchor="ctr">
                    <a:lnL w="0"/>
                    <a:lnR w="0"/>
                    <a:lnT w="0"/>
                    <a:lnB w="0"/>
                    <a:lnTlToBr w="0"/>
                    <a:lnBlToTr w="0"/>
                    <a:solidFill>
                      <a:srgbClr val="F2F2F2"/>
                    </a:solidFill>
                  </a:tcPr>
                </a:tc>
                <a:extLst>
                  <a:ext uri="{0D108BD9-81ED-4DB2-BD59-A6C34878D82A}">
                    <a16:rowId xmlns:a16="http://schemas.microsoft.com/office/drawing/2014/main" val="1439530436"/>
                  </a:ext>
                </a:extLst>
              </a:tr>
            </a:tbl>
          </a:graphicData>
        </a:graphic>
      </p:graphicFrame>
      <p:sp>
        <p:nvSpPr>
          <p:cNvPr id="11" name="TextBox 10">
            <a:extLst>
              <a:ext uri="{FF2B5EF4-FFF2-40B4-BE49-F238E27FC236}">
                <a16:creationId xmlns:a16="http://schemas.microsoft.com/office/drawing/2014/main" id="{1D052FFC-5D38-3B4C-A547-39BF6E5C90EA}"/>
              </a:ext>
            </a:extLst>
          </p:cNvPr>
          <p:cNvSpPr txBox="1"/>
          <p:nvPr/>
        </p:nvSpPr>
        <p:spPr>
          <a:xfrm>
            <a:off x="6286500" y="1587500"/>
            <a:ext cx="2540000" cy="3048000"/>
          </a:xfrm>
          <a:prstGeom prst="rect">
            <a:avLst/>
          </a:prstGeom>
          <a:solidFill>
            <a:srgbClr val="F4F7FB"/>
          </a:solidFill>
          <a:ln w="9525">
            <a:solidFill>
              <a:srgbClr val="1A3F6F"/>
            </a:solidFill>
          </a:ln>
        </p:spPr>
        <p:txBody>
          <a:bodyPr vertOverflow="overflow" vert="horz" wrap="square" rtlCol="0" anchor="t">
            <a:noAutofit/>
          </a:bodyPr>
          <a:lstStyle/>
          <a:p>
            <a:pPr marL="171450" indent="-171450" algn="just">
              <a:buFont typeface="Arial" panose="020B0604020202020204" pitchFamily="34" charset="0"/>
              <a:buChar char="•"/>
            </a:pPr>
            <a:r>
              <a:rPr lang="es-ES" sz="1000" dirty="0">
                <a:solidFill>
                  <a:srgbClr val="333333"/>
                </a:solidFill>
                <a:latin typeface="Calibri"/>
              </a:rPr>
              <a:t>Por Reglamento Interno, el Fondo debe distribuir al menos el 100% del BNP. Ya se distribuyó un 135% para el ejercicio 2025.</a:t>
            </a:r>
          </a:p>
          <a:p>
            <a:pPr marL="171450" indent="-171450" algn="just">
              <a:buFont typeface="Arial" panose="020B0604020202020204" pitchFamily="34" charset="0"/>
              <a:buChar char="•"/>
            </a:pPr>
            <a:endParaRPr lang="es-ES" sz="1000" dirty="0">
              <a:solidFill>
                <a:srgbClr val="333333"/>
              </a:solidFill>
              <a:latin typeface="Calibri"/>
            </a:endParaRPr>
          </a:p>
          <a:p>
            <a:pPr marL="171450" indent="-171450" algn="just">
              <a:buFont typeface="Arial" panose="020B0604020202020204" pitchFamily="34" charset="0"/>
              <a:buChar char="•"/>
            </a:pPr>
            <a:r>
              <a:rPr lang="es-ES" sz="1000" dirty="0">
                <a:solidFill>
                  <a:srgbClr val="333333"/>
                </a:solidFill>
                <a:latin typeface="Calibri"/>
              </a:rPr>
              <a:t>El Monto Susceptible de Distribuir es negativo.</a:t>
            </a:r>
          </a:p>
          <a:p>
            <a:pPr marL="171450" indent="-171450" algn="just">
              <a:buFont typeface="Arial" panose="020B0604020202020204" pitchFamily="34" charset="0"/>
              <a:buChar char="•"/>
            </a:pPr>
            <a:endParaRPr lang="es-ES" sz="1000" dirty="0">
              <a:solidFill>
                <a:srgbClr val="333333"/>
              </a:solidFill>
              <a:latin typeface="Calibri"/>
            </a:endParaRPr>
          </a:p>
          <a:p>
            <a:pPr marL="171450" indent="-171450" algn="just">
              <a:buFont typeface="Arial" panose="020B0604020202020204" pitchFamily="34" charset="0"/>
              <a:buChar char="•"/>
            </a:pPr>
            <a:r>
              <a:rPr lang="es-ES" sz="1000" dirty="0">
                <a:solidFill>
                  <a:srgbClr val="333333"/>
                </a:solidFill>
                <a:latin typeface="Calibri"/>
              </a:rPr>
              <a:t>De conformidad a la ley y al reglamento interno del Fondo </a:t>
            </a:r>
            <a:r>
              <a:rPr lang="es-ES" sz="1000" b="1" dirty="0">
                <a:solidFill>
                  <a:srgbClr val="333333"/>
                </a:solidFill>
                <a:latin typeface="Calibri"/>
              </a:rPr>
              <a:t>no se repartirán dividendos definitivos</a:t>
            </a:r>
            <a:r>
              <a:rPr lang="es-ES" sz="1000" dirty="0">
                <a:solidFill>
                  <a:srgbClr val="333333"/>
                </a:solidFill>
                <a:latin typeface="Calibri"/>
              </a:rPr>
              <a:t> correspondientes al ejercicio 2025.</a:t>
            </a:r>
          </a:p>
        </p:txBody>
      </p:sp>
    </p:spTree>
    <p:extLst>
      <p:ext uri="{BB962C8B-B14F-4D97-AF65-F5344CB8AC3E}">
        <p14:creationId xmlns:p14="http://schemas.microsoft.com/office/powerpoint/2010/main" val="1216510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D2B55"/>
          </a:solidFill>
          <a:ln w="12700">
            <a:solidFill>
              <a:srgbClr val="0D2B55"/>
            </a:solidFill>
            <a:prstDash val="solid"/>
          </a:ln>
        </p:spPr>
        <p:txBody>
          <a:bodyPr/>
          <a:lstStyle/>
          <a:p>
            <a:endParaRPr lang="en-CL"/>
          </a:p>
        </p:txBody>
      </p:sp>
      <p:sp>
        <p:nvSpPr>
          <p:cNvPr id="3" name="Shape 1"/>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p:cNvSpPr/>
          <p:nvPr/>
        </p:nvSpPr>
        <p:spPr>
          <a:xfrm>
            <a:off x="365760" y="0"/>
            <a:ext cx="8412480" cy="822960"/>
          </a:xfrm>
          <a:prstGeom prst="rect">
            <a:avLst/>
          </a:prstGeom>
          <a:noFill/>
          <a:ln/>
        </p:spPr>
        <p:txBody>
          <a:bodyPr wrap="square" lIns="0" tIns="0" rIns="0" bIns="0" rtlCol="0" anchor="ctr"/>
          <a:lstStyle/>
          <a:p>
            <a:pPr marL="0" indent="0" algn="l">
              <a:buNone/>
            </a:pPr>
            <a:r>
              <a:rPr lang="en-US" sz="2200" b="1" dirty="0">
                <a:solidFill>
                  <a:srgbClr val="FFFFFF"/>
                </a:solidFill>
                <a:latin typeface="Calibri" pitchFamily="34" charset="0"/>
                <a:ea typeface="Calibri" pitchFamily="34" charset="-122"/>
                <a:cs typeface="Calibri" pitchFamily="34" charset="-120"/>
              </a:rPr>
              <a:t>3. Y 4.  </a:t>
            </a:r>
            <a:r>
              <a:rPr lang="en-US" sz="2200" b="1" dirty="0" err="1">
                <a:solidFill>
                  <a:srgbClr val="FFFFFF"/>
                </a:solidFill>
                <a:latin typeface="Calibri" pitchFamily="34" charset="0"/>
                <a:ea typeface="Calibri" pitchFamily="34" charset="-122"/>
                <a:cs typeface="Calibri" pitchFamily="34" charset="-120"/>
              </a:rPr>
              <a:t>Comité</a:t>
            </a:r>
            <a:r>
              <a:rPr lang="en-US" sz="2200" b="1" dirty="0">
                <a:solidFill>
                  <a:srgbClr val="FFFFFF"/>
                </a:solidFill>
                <a:latin typeface="Calibri" pitchFamily="34" charset="0"/>
                <a:ea typeface="Calibri" pitchFamily="34" charset="-122"/>
                <a:cs typeface="Calibri" pitchFamily="34" charset="-120"/>
              </a:rPr>
              <a:t> de Vigilancia</a:t>
            </a:r>
            <a:endParaRPr lang="en-US" sz="2200" dirty="0"/>
          </a:p>
        </p:txBody>
      </p:sp>
      <p:sp>
        <p:nvSpPr>
          <p:cNvPr id="5" name="Shape 3"/>
          <p:cNvSpPr/>
          <p:nvPr/>
        </p:nvSpPr>
        <p:spPr>
          <a:xfrm>
            <a:off x="320040" y="1005840"/>
            <a:ext cx="4114800" cy="3749040"/>
          </a:xfrm>
          <a:prstGeom prst="rect">
            <a:avLst/>
          </a:prstGeom>
          <a:solidFill>
            <a:srgbClr val="F4F6FA"/>
          </a:solidFill>
          <a:ln w="12700">
            <a:solidFill>
              <a:srgbClr val="D0D8E8"/>
            </a:solidFill>
            <a:prstDash val="solid"/>
          </a:ln>
        </p:spPr>
        <p:txBody>
          <a:bodyPr/>
          <a:lstStyle/>
          <a:p>
            <a:endParaRPr lang="en-CL"/>
          </a:p>
        </p:txBody>
      </p:sp>
      <p:sp>
        <p:nvSpPr>
          <p:cNvPr id="6" name="Shape 4"/>
          <p:cNvSpPr/>
          <p:nvPr/>
        </p:nvSpPr>
        <p:spPr>
          <a:xfrm>
            <a:off x="320040" y="1005840"/>
            <a:ext cx="4114800" cy="548640"/>
          </a:xfrm>
          <a:prstGeom prst="rect">
            <a:avLst/>
          </a:prstGeom>
          <a:solidFill>
            <a:srgbClr val="1A3F6F"/>
          </a:solidFill>
          <a:ln w="12700">
            <a:solidFill>
              <a:srgbClr val="1A3F6F"/>
            </a:solidFill>
            <a:prstDash val="solid"/>
          </a:ln>
        </p:spPr>
        <p:txBody>
          <a:bodyPr/>
          <a:lstStyle/>
          <a:p>
            <a:endParaRPr lang="en-CL"/>
          </a:p>
        </p:txBody>
      </p:sp>
      <p:sp>
        <p:nvSpPr>
          <p:cNvPr id="7" name="Text 5"/>
          <p:cNvSpPr/>
          <p:nvPr/>
        </p:nvSpPr>
        <p:spPr>
          <a:xfrm>
            <a:off x="320040" y="1005840"/>
            <a:ext cx="4114800" cy="548640"/>
          </a:xfrm>
          <a:prstGeom prst="rect">
            <a:avLst/>
          </a:prstGeom>
          <a:noFill/>
          <a:ln/>
        </p:spPr>
        <p:txBody>
          <a:bodyPr wrap="square" lIns="0" tIns="0" rIns="0" bIns="0" rtlCol="0" anchor="ctr"/>
          <a:lstStyle/>
          <a:p>
            <a:pPr marL="0" indent="0" algn="ctr">
              <a:buNone/>
            </a:pPr>
            <a:r>
              <a:rPr lang="en-US" sz="1200" b="1" dirty="0">
                <a:solidFill>
                  <a:schemeClr val="bg1"/>
                </a:solidFill>
                <a:latin typeface="Calibri" pitchFamily="34" charset="0"/>
                <a:ea typeface="Calibri" pitchFamily="34" charset="-122"/>
                <a:cs typeface="Calibri" pitchFamily="34" charset="-120"/>
              </a:rPr>
              <a:t>MATERIA 2 — Elección de Miembros</a:t>
            </a:r>
            <a:endParaRPr lang="en-US" sz="1200" dirty="0">
              <a:solidFill>
                <a:schemeClr val="bg1"/>
              </a:solidFill>
            </a:endParaRPr>
          </a:p>
        </p:txBody>
      </p:sp>
      <p:sp>
        <p:nvSpPr>
          <p:cNvPr id="8" name="Text 6"/>
          <p:cNvSpPr/>
          <p:nvPr/>
        </p:nvSpPr>
        <p:spPr>
          <a:xfrm>
            <a:off x="502920" y="1691640"/>
            <a:ext cx="3749040" cy="2926080"/>
          </a:xfrm>
          <a:prstGeom prst="rect">
            <a:avLst/>
          </a:prstGeom>
          <a:noFill/>
          <a:ln/>
        </p:spPr>
        <p:txBody>
          <a:bodyPr wrap="square" lIns="0" tIns="0" rIns="0" bIns="0" rtlCol="0" anchor="t"/>
          <a:lstStyle/>
          <a:p>
            <a:pPr marL="285750" indent="-285750">
              <a:buFont typeface="Arial" panose="020B0604020202020204" pitchFamily="34" charset="0"/>
              <a:buChar char="•"/>
            </a:pPr>
            <a:r>
              <a:rPr lang="es-ES_tradnl" sz="1300" noProof="1"/>
              <a:t>Valentín Delano</a:t>
            </a:r>
          </a:p>
          <a:p>
            <a:pPr marL="285750" indent="-285750">
              <a:buFont typeface="Arial" panose="020B0604020202020204" pitchFamily="34" charset="0"/>
              <a:buChar char="•"/>
            </a:pPr>
            <a:r>
              <a:rPr lang="es-ES_tradnl" sz="1300" noProof="1"/>
              <a:t>Hernán Guerrero</a:t>
            </a:r>
          </a:p>
          <a:p>
            <a:pPr marL="285750" indent="-285750">
              <a:buFont typeface="Arial" panose="020B0604020202020204" pitchFamily="34" charset="0"/>
              <a:buChar char="•"/>
            </a:pPr>
            <a:r>
              <a:rPr lang="es-ES_tradnl" sz="1300" noProof="1"/>
              <a:t>Sofía Gjuranovic</a:t>
            </a:r>
          </a:p>
        </p:txBody>
      </p:sp>
      <p:sp>
        <p:nvSpPr>
          <p:cNvPr id="9" name="Shape 7"/>
          <p:cNvSpPr/>
          <p:nvPr/>
        </p:nvSpPr>
        <p:spPr>
          <a:xfrm>
            <a:off x="4709160" y="1005840"/>
            <a:ext cx="4114800" cy="3749040"/>
          </a:xfrm>
          <a:prstGeom prst="rect">
            <a:avLst/>
          </a:prstGeom>
          <a:solidFill>
            <a:srgbClr val="F4F6FA"/>
          </a:solidFill>
          <a:ln w="12700">
            <a:solidFill>
              <a:srgbClr val="D0D8E8"/>
            </a:solidFill>
            <a:prstDash val="solid"/>
          </a:ln>
        </p:spPr>
        <p:txBody>
          <a:bodyPr/>
          <a:lstStyle/>
          <a:p>
            <a:endParaRPr lang="en-CL"/>
          </a:p>
        </p:txBody>
      </p:sp>
      <p:sp>
        <p:nvSpPr>
          <p:cNvPr id="10" name="Shape 8"/>
          <p:cNvSpPr/>
          <p:nvPr/>
        </p:nvSpPr>
        <p:spPr>
          <a:xfrm>
            <a:off x="4709160" y="1005840"/>
            <a:ext cx="4114800" cy="548640"/>
          </a:xfrm>
          <a:prstGeom prst="rect">
            <a:avLst/>
          </a:prstGeom>
          <a:solidFill>
            <a:srgbClr val="1A3F6F"/>
          </a:solidFill>
          <a:ln w="12700">
            <a:solidFill>
              <a:srgbClr val="1A3F6F"/>
            </a:solidFill>
            <a:prstDash val="solid"/>
          </a:ln>
        </p:spPr>
        <p:txBody>
          <a:bodyPr/>
          <a:lstStyle/>
          <a:p>
            <a:endParaRPr lang="en-CL"/>
          </a:p>
        </p:txBody>
      </p:sp>
      <p:sp>
        <p:nvSpPr>
          <p:cNvPr id="11" name="Text 9"/>
          <p:cNvSpPr/>
          <p:nvPr/>
        </p:nvSpPr>
        <p:spPr>
          <a:xfrm>
            <a:off x="4709160" y="1005840"/>
            <a:ext cx="4114800" cy="548640"/>
          </a:xfrm>
          <a:prstGeom prst="rect">
            <a:avLst/>
          </a:prstGeom>
          <a:noFill/>
          <a:ln/>
        </p:spPr>
        <p:txBody>
          <a:bodyPr wrap="square" lIns="0" tIns="0" rIns="0" bIns="0" rtlCol="0" anchor="ctr"/>
          <a:lstStyle/>
          <a:p>
            <a:pPr marL="0" indent="0" algn="ctr">
              <a:buNone/>
            </a:pPr>
            <a:r>
              <a:rPr lang="en-US" sz="1200" b="1" dirty="0">
                <a:solidFill>
                  <a:schemeClr val="bg1"/>
                </a:solidFill>
                <a:latin typeface="Calibri" pitchFamily="34" charset="0"/>
                <a:ea typeface="Calibri" pitchFamily="34" charset="-122"/>
                <a:cs typeface="Calibri" pitchFamily="34" charset="-120"/>
              </a:rPr>
              <a:t>MATERIA 3 — Presupuesto de Gastos</a:t>
            </a:r>
            <a:endParaRPr lang="en-US" sz="1200" dirty="0">
              <a:solidFill>
                <a:schemeClr val="bg1"/>
              </a:solidFill>
            </a:endParaRPr>
          </a:p>
        </p:txBody>
      </p:sp>
      <p:sp>
        <p:nvSpPr>
          <p:cNvPr id="12" name="Text 10"/>
          <p:cNvSpPr/>
          <p:nvPr/>
        </p:nvSpPr>
        <p:spPr>
          <a:xfrm>
            <a:off x="4892040" y="1691640"/>
            <a:ext cx="3749040" cy="2926080"/>
          </a:xfrm>
          <a:prstGeom prst="rect">
            <a:avLst/>
          </a:prstGeom>
          <a:noFill/>
          <a:ln/>
        </p:spPr>
        <p:txBody>
          <a:bodyPr wrap="square" lIns="0" tIns="0" rIns="0" bIns="0" rtlCol="0" anchor="t"/>
          <a:lstStyle/>
          <a:p>
            <a:pPr marL="285750" indent="-285750" algn="l">
              <a:buFont typeface="Arial" panose="020B0604020202020204" pitchFamily="34" charset="0"/>
              <a:buChar char="•"/>
            </a:pPr>
            <a:r>
              <a:rPr lang="es-ES_tradnl" sz="1300" noProof="1"/>
              <a:t>Se propone una remuneración de UF 10 por cada sesión del comité.</a:t>
            </a:r>
          </a:p>
          <a:p>
            <a:pPr marL="285750" indent="-285750" algn="l">
              <a:buFont typeface="Arial" panose="020B0604020202020204" pitchFamily="34" charset="0"/>
              <a:buChar char="•"/>
            </a:pPr>
            <a:endParaRPr lang="es-ES_tradnl" sz="1300" noProof="1"/>
          </a:p>
          <a:p>
            <a:pPr marL="285750" indent="-285750" algn="l">
              <a:buFont typeface="Arial" panose="020B0604020202020204" pitchFamily="34" charset="0"/>
              <a:buChar char="•"/>
            </a:pPr>
            <a:r>
              <a:rPr lang="es-ES_tradnl" sz="1300" noProof="1"/>
              <a:t>Se propone un presupuesto anual de UF 50 con cargo al Fondo.</a:t>
            </a:r>
          </a:p>
        </p:txBody>
      </p:sp>
      <p:pic>
        <p:nvPicPr>
          <p:cNvPr id="13" name="Picture 12">
            <a:extLst>
              <a:ext uri="{FF2B5EF4-FFF2-40B4-BE49-F238E27FC236}">
                <a16:creationId xmlns:a16="http://schemas.microsoft.com/office/drawing/2014/main" id="{15EAC55C-A5BF-A1DB-5134-FB2DFCC35D09}"/>
              </a:ext>
            </a:extLst>
          </p:cNvPr>
          <p:cNvPicPr>
            <a:picLocks noChangeAspect="1"/>
          </p:cNvPicPr>
          <p:nvPr/>
        </p:nvPicPr>
        <p:blipFill>
          <a:blip r:embed="rId3"/>
          <a:stretch>
            <a:fillRect/>
          </a:stretch>
        </p:blipFill>
        <p:spPr>
          <a:xfrm>
            <a:off x="7735946" y="234541"/>
            <a:ext cx="1042294" cy="35981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D2B55"/>
          </a:solidFill>
          <a:ln w="12700">
            <a:noFill/>
            <a:prstDash val="solid"/>
          </a:ln>
        </p:spPr>
        <p:txBody>
          <a:bodyPr/>
          <a:lstStyle/>
          <a:p>
            <a:endParaRPr lang="en-CL"/>
          </a:p>
        </p:txBody>
      </p:sp>
      <p:sp>
        <p:nvSpPr>
          <p:cNvPr id="3" name="Shape 1"/>
          <p:cNvSpPr/>
          <p:nvPr/>
        </p:nvSpPr>
        <p:spPr>
          <a:xfrm>
            <a:off x="0" y="822960"/>
            <a:ext cx="9144000" cy="64008"/>
          </a:xfrm>
          <a:prstGeom prst="rect">
            <a:avLst/>
          </a:prstGeom>
          <a:solidFill>
            <a:srgbClr val="4A7A9B"/>
          </a:solidFill>
          <a:ln w="12700">
            <a:noFill/>
            <a:prstDash val="solid"/>
          </a:ln>
        </p:spPr>
        <p:txBody>
          <a:bodyPr/>
          <a:lstStyle/>
          <a:p>
            <a:endParaRPr lang="en-CL"/>
          </a:p>
        </p:txBody>
      </p:sp>
      <p:sp>
        <p:nvSpPr>
          <p:cNvPr id="4" name="Text 2"/>
          <p:cNvSpPr/>
          <p:nvPr/>
        </p:nvSpPr>
        <p:spPr>
          <a:xfrm>
            <a:off x="365760" y="0"/>
            <a:ext cx="8412480" cy="822960"/>
          </a:xfrm>
          <a:prstGeom prst="rect">
            <a:avLst/>
          </a:prstGeom>
          <a:noFill/>
          <a:ln/>
        </p:spPr>
        <p:txBody>
          <a:bodyPr wrap="square" lIns="0" tIns="0" rIns="0" bIns="0" rtlCol="0" anchor="ctr"/>
          <a:lstStyle/>
          <a:p>
            <a:pPr marL="0" indent="0" algn="l">
              <a:buNone/>
            </a:pPr>
            <a:r>
              <a:rPr lang="en-US" sz="2200" b="1" dirty="0">
                <a:solidFill>
                  <a:srgbClr val="FFFFFF"/>
                </a:solidFill>
                <a:latin typeface="Calibri" pitchFamily="34" charset="0"/>
                <a:ea typeface="Calibri" pitchFamily="34" charset="-122"/>
                <a:cs typeface="Calibri" pitchFamily="34" charset="-120"/>
              </a:rPr>
              <a:t>5. Designación de Auditor Externo</a:t>
            </a:r>
            <a:endParaRPr lang="en-US" sz="2200" dirty="0"/>
          </a:p>
        </p:txBody>
      </p:sp>
      <p:sp>
        <p:nvSpPr>
          <p:cNvPr id="8" name="Shape 6"/>
          <p:cNvSpPr/>
          <p:nvPr/>
        </p:nvSpPr>
        <p:spPr>
          <a:xfrm>
            <a:off x="320040" y="1413306"/>
            <a:ext cx="8503920" cy="2884932"/>
          </a:xfrm>
          <a:prstGeom prst="rect">
            <a:avLst/>
          </a:prstGeom>
          <a:solidFill>
            <a:srgbClr val="FFFFFF"/>
          </a:solidFill>
          <a:ln w="12700">
            <a:solidFill>
              <a:srgbClr val="D0D8E8"/>
            </a:solidFill>
            <a:prstDash val="solid"/>
          </a:ln>
        </p:spPr>
        <p:txBody>
          <a:bodyPr/>
          <a:lstStyle/>
          <a:p>
            <a:endParaRPr lang="en-CL"/>
          </a:p>
        </p:txBody>
      </p:sp>
      <p:sp>
        <p:nvSpPr>
          <p:cNvPr id="9" name="Shape 7"/>
          <p:cNvSpPr/>
          <p:nvPr/>
        </p:nvSpPr>
        <p:spPr>
          <a:xfrm>
            <a:off x="320040" y="1413306"/>
            <a:ext cx="457200" cy="2884932"/>
          </a:xfrm>
          <a:prstGeom prst="rect">
            <a:avLst/>
          </a:prstGeom>
          <a:solidFill>
            <a:srgbClr val="4A7A9B"/>
          </a:solidFill>
          <a:ln w="12700">
            <a:noFill/>
            <a:prstDash val="solid"/>
          </a:ln>
        </p:spPr>
        <p:txBody>
          <a:bodyPr/>
          <a:lstStyle/>
          <a:p>
            <a:endParaRPr lang="en-CL"/>
          </a:p>
        </p:txBody>
      </p:sp>
      <p:sp>
        <p:nvSpPr>
          <p:cNvPr id="10" name="Text 8"/>
          <p:cNvSpPr/>
          <p:nvPr/>
        </p:nvSpPr>
        <p:spPr>
          <a:xfrm>
            <a:off x="320040" y="3017520"/>
            <a:ext cx="457200" cy="1783080"/>
          </a:xfrm>
          <a:prstGeom prst="rect">
            <a:avLst/>
          </a:prstGeom>
          <a:noFill/>
          <a:ln/>
        </p:spPr>
        <p:txBody>
          <a:bodyPr wrap="square" lIns="0" tIns="0" rIns="0" bIns="0" rtlCol="0" anchor="ctr"/>
          <a:lstStyle/>
          <a:p>
            <a:pPr marL="0" indent="0" algn="ctr">
              <a:buNone/>
            </a:pPr>
            <a:endParaRPr lang="en-US" sz="1600" dirty="0"/>
          </a:p>
        </p:txBody>
      </p:sp>
      <p:sp>
        <p:nvSpPr>
          <p:cNvPr id="11" name="Text 9"/>
          <p:cNvSpPr/>
          <p:nvPr/>
        </p:nvSpPr>
        <p:spPr>
          <a:xfrm>
            <a:off x="365760" y="1088136"/>
            <a:ext cx="2057400" cy="347472"/>
          </a:xfrm>
          <a:prstGeom prst="rect">
            <a:avLst/>
          </a:prstGeom>
          <a:noFill/>
          <a:ln/>
        </p:spPr>
        <p:txBody>
          <a:bodyPr wrap="square" lIns="0" tIns="0" rIns="0" bIns="0" rtlCol="0" anchor="ctr"/>
          <a:lstStyle/>
          <a:p>
            <a:pPr marL="0" indent="0">
              <a:buNone/>
            </a:pPr>
            <a:r>
              <a:rPr lang="en-US" sz="1200" b="1" dirty="0">
                <a:solidFill>
                  <a:srgbClr val="1A3F6F"/>
                </a:solidFill>
                <a:latin typeface="Calibri" pitchFamily="34" charset="0"/>
                <a:ea typeface="Calibri" pitchFamily="34" charset="-122"/>
                <a:cs typeface="Calibri" pitchFamily="34" charset="-120"/>
              </a:rPr>
              <a:t>Terna del Comité</a:t>
            </a:r>
            <a:endParaRPr lang="en-US" sz="1200" dirty="0"/>
          </a:p>
        </p:txBody>
      </p:sp>
      <p:graphicFrame>
        <p:nvGraphicFramePr>
          <p:cNvPr id="25" name="Terna Auditor Table">
            <a:extLst>
              <a:ext uri="{FF2B5EF4-FFF2-40B4-BE49-F238E27FC236}">
                <a16:creationId xmlns:a16="http://schemas.microsoft.com/office/drawing/2014/main" id="{E6F7BF32-31EB-A04A-852B-0189FFC521AC}"/>
              </a:ext>
            </a:extLst>
          </p:cNvPr>
          <p:cNvGraphicFramePr>
            <a:graphicFrameLocks noGrp="1"/>
          </p:cNvGraphicFramePr>
          <p:nvPr>
            <p:extLst>
              <p:ext uri="{D42A27DB-BD31-4B8C-83A1-F6EECF244321}">
                <p14:modId xmlns:p14="http://schemas.microsoft.com/office/powerpoint/2010/main" val="3440442624"/>
              </p:ext>
            </p:extLst>
          </p:nvPr>
        </p:nvGraphicFramePr>
        <p:xfrm>
          <a:off x="914400" y="1552498"/>
          <a:ext cx="7772400" cy="1320800"/>
        </p:xfrm>
        <a:graphic>
          <a:graphicData uri="http://schemas.openxmlformats.org/drawingml/2006/table">
            <a:tbl>
              <a:tblPr firstRow="1" bandRow="1">
                <a:tableStyleId>{5C22544A-7EE6-4342-B048-85BDC9FD1C3A}</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330200">
                <a:tc>
                  <a:txBody>
                    <a:bodyPr/>
                    <a:lstStyle/>
                    <a:p>
                      <a:pPr algn="ctr"/>
                      <a:r>
                        <a:rPr lang="es-CL" sz="1400" b="1" dirty="0">
                          <a:solidFill>
                            <a:srgbClr val="FFFFFF"/>
                          </a:solidFill>
                          <a:latin typeface="Calibri"/>
                          <a:cs typeface="Calibri"/>
                        </a:rPr>
                        <a:t>Empresa Auditora</a:t>
                      </a:r>
                    </a:p>
                  </a:txBody>
                  <a:tcPr>
                    <a:solidFill>
                      <a:srgbClr val="1A3F6F"/>
                    </a:solidFill>
                  </a:tcPr>
                </a:tc>
                <a:tc>
                  <a:txBody>
                    <a:bodyPr/>
                    <a:lstStyle/>
                    <a:p>
                      <a:pPr algn="ctr"/>
                      <a:r>
                        <a:rPr lang="es-CL" sz="1400" b="1" dirty="0">
                          <a:solidFill>
                            <a:srgbClr val="FFFFFF"/>
                          </a:solidFill>
                          <a:latin typeface="Calibri"/>
                          <a:cs typeface="Calibri"/>
                        </a:rPr>
                        <a:t>Precio Auditoría</a:t>
                      </a:r>
                    </a:p>
                  </a:txBody>
                  <a:tcPr>
                    <a:solidFill>
                      <a:srgbClr val="1A3F6F"/>
                    </a:solidFill>
                  </a:tcPr>
                </a:tc>
                <a:extLst>
                  <a:ext uri="{0D108BD9-81ED-4DB2-BD59-A6C34878D82A}">
                    <a16:rowId xmlns:a16="http://schemas.microsoft.com/office/drawing/2014/main" val="10000"/>
                  </a:ext>
                </a:extLst>
              </a:tr>
              <a:tr h="330200">
                <a:tc>
                  <a:txBody>
                    <a:bodyPr/>
                    <a:lstStyle/>
                    <a:p>
                      <a:pPr algn="l"/>
                      <a:r>
                        <a:rPr lang="es-CL" sz="1400" dirty="0">
                          <a:solidFill>
                            <a:srgbClr val="333333"/>
                          </a:solidFill>
                          <a:latin typeface="Calibri"/>
                          <a:cs typeface="Calibri"/>
                        </a:rPr>
                        <a:t>PKF Chile</a:t>
                      </a:r>
                    </a:p>
                  </a:txBody>
                  <a:tcPr/>
                </a:tc>
                <a:tc>
                  <a:txBody>
                    <a:bodyPr/>
                    <a:lstStyle/>
                    <a:p>
                      <a:pPr algn="ctr"/>
                      <a:r>
                        <a:rPr lang="es-CL" sz="1400" dirty="0">
                          <a:solidFill>
                            <a:srgbClr val="333333"/>
                          </a:solidFill>
                          <a:latin typeface="Calibri"/>
                          <a:cs typeface="Calibri"/>
                        </a:rPr>
                        <a:t>110 UF</a:t>
                      </a:r>
                    </a:p>
                  </a:txBody>
                  <a:tcPr/>
                </a:tc>
                <a:extLst>
                  <a:ext uri="{0D108BD9-81ED-4DB2-BD59-A6C34878D82A}">
                    <a16:rowId xmlns:a16="http://schemas.microsoft.com/office/drawing/2014/main" val="10001"/>
                  </a:ext>
                </a:extLst>
              </a:tr>
              <a:tr h="330200">
                <a:tc>
                  <a:txBody>
                    <a:bodyPr/>
                    <a:lstStyle/>
                    <a:p>
                      <a:pPr algn="l"/>
                      <a:r>
                        <a:rPr lang="es-CL" sz="1400" dirty="0">
                          <a:solidFill>
                            <a:srgbClr val="333333"/>
                          </a:solidFill>
                          <a:latin typeface="Calibri"/>
                          <a:cs typeface="Calibri"/>
                        </a:rPr>
                        <a:t>HLB Surlatina Chile</a:t>
                      </a:r>
                    </a:p>
                  </a:txBody>
                  <a:tcPr/>
                </a:tc>
                <a:tc>
                  <a:txBody>
                    <a:bodyPr/>
                    <a:lstStyle/>
                    <a:p>
                      <a:pPr algn="ctr"/>
                      <a:r>
                        <a:rPr lang="es-CL" sz="1400" dirty="0">
                          <a:solidFill>
                            <a:srgbClr val="333333"/>
                          </a:solidFill>
                          <a:latin typeface="Calibri"/>
                          <a:cs typeface="Calibri"/>
                        </a:rPr>
                        <a:t>110 UF</a:t>
                      </a:r>
                    </a:p>
                  </a:txBody>
                  <a:tcPr/>
                </a:tc>
                <a:extLst>
                  <a:ext uri="{0D108BD9-81ED-4DB2-BD59-A6C34878D82A}">
                    <a16:rowId xmlns:a16="http://schemas.microsoft.com/office/drawing/2014/main" val="10002"/>
                  </a:ext>
                </a:extLst>
              </a:tr>
              <a:tr h="330200">
                <a:tc>
                  <a:txBody>
                    <a:bodyPr/>
                    <a:lstStyle/>
                    <a:p>
                      <a:pPr algn="l"/>
                      <a:r>
                        <a:rPr lang="es-CL" sz="1400" dirty="0">
                          <a:solidFill>
                            <a:srgbClr val="333333"/>
                          </a:solidFill>
                          <a:latin typeface="Calibri"/>
                          <a:cs typeface="Calibri"/>
                        </a:rPr>
                        <a:t>Closer Agile</a:t>
                      </a:r>
                    </a:p>
                  </a:txBody>
                  <a:tcPr/>
                </a:tc>
                <a:tc>
                  <a:txBody>
                    <a:bodyPr/>
                    <a:lstStyle/>
                    <a:p>
                      <a:pPr algn="ctr"/>
                      <a:r>
                        <a:rPr lang="es-CL" sz="1400" dirty="0">
                          <a:solidFill>
                            <a:srgbClr val="333333"/>
                          </a:solidFill>
                          <a:latin typeface="Calibri"/>
                          <a:cs typeface="Calibri"/>
                        </a:rPr>
                        <a:t>120 UF</a:t>
                      </a:r>
                    </a:p>
                  </a:txBody>
                  <a:tcPr/>
                </a:tc>
                <a:extLst>
                  <a:ext uri="{0D108BD9-81ED-4DB2-BD59-A6C34878D82A}">
                    <a16:rowId xmlns:a16="http://schemas.microsoft.com/office/drawing/2014/main" val="10003"/>
                  </a:ext>
                </a:extLst>
              </a:tr>
            </a:tbl>
          </a:graphicData>
        </a:graphic>
      </p:graphicFrame>
      <p:sp>
        <p:nvSpPr>
          <p:cNvPr id="27" name="Text 6">
            <a:extLst>
              <a:ext uri="{FF2B5EF4-FFF2-40B4-BE49-F238E27FC236}">
                <a16:creationId xmlns:a16="http://schemas.microsoft.com/office/drawing/2014/main" id="{A36C37A2-3D8F-A8AB-3103-B57B37671A17}"/>
              </a:ext>
            </a:extLst>
          </p:cNvPr>
          <p:cNvSpPr/>
          <p:nvPr/>
        </p:nvSpPr>
        <p:spPr>
          <a:xfrm>
            <a:off x="365760" y="4415128"/>
            <a:ext cx="8458200" cy="513711"/>
          </a:xfrm>
          <a:prstGeom prst="rect">
            <a:avLst/>
          </a:prstGeom>
          <a:noFill/>
          <a:ln/>
        </p:spPr>
        <p:txBody>
          <a:bodyPr wrap="square" lIns="0" tIns="0" rIns="0" bIns="0" rtlCol="0" anchor="t"/>
          <a:lstStyle/>
          <a:p>
            <a:pPr marL="285750" indent="-285750" algn="l">
              <a:buFont typeface="Arial" panose="020B0604020202020204" pitchFamily="34" charset="0"/>
              <a:buChar char="•"/>
            </a:pPr>
            <a:r>
              <a:rPr lang="es-ES_tradnl" sz="1050" noProof="1"/>
              <a:t>La Administradora propone mantener a HLB Surlatina Chile debido a que el precio es razonable y ya se ha trabajado con ellos para otros Fondos administrados por LAB AGF. </a:t>
            </a:r>
          </a:p>
          <a:p>
            <a:pPr marL="285750" indent="-285750" algn="l">
              <a:buFont typeface="Arial" panose="020B0604020202020204" pitchFamily="34" charset="0"/>
              <a:buChar char="•"/>
            </a:pPr>
            <a:endParaRPr lang="es-ES_tradnl" sz="1050" noProof="1"/>
          </a:p>
        </p:txBody>
      </p:sp>
      <p:pic>
        <p:nvPicPr>
          <p:cNvPr id="28" name="Picture 27">
            <a:extLst>
              <a:ext uri="{FF2B5EF4-FFF2-40B4-BE49-F238E27FC236}">
                <a16:creationId xmlns:a16="http://schemas.microsoft.com/office/drawing/2014/main" id="{E901085C-C130-14AA-6477-D693A516FF62}"/>
              </a:ext>
            </a:extLst>
          </p:cNvPr>
          <p:cNvPicPr>
            <a:picLocks noChangeAspect="1"/>
          </p:cNvPicPr>
          <p:nvPr/>
        </p:nvPicPr>
        <p:blipFill>
          <a:blip r:embed="rId3"/>
          <a:stretch>
            <a:fillRect/>
          </a:stretch>
        </p:blipFill>
        <p:spPr>
          <a:xfrm>
            <a:off x="7735946" y="234541"/>
            <a:ext cx="1042294" cy="359819"/>
          </a:xfrm>
          <a:prstGeom prst="rect">
            <a:avLst/>
          </a:prstGeom>
        </p:spPr>
      </p:pic>
    </p:spTree>
    <p:extLst>
      <p:ext uri="{BB962C8B-B14F-4D97-AF65-F5344CB8AC3E}">
        <p14:creationId xmlns:p14="http://schemas.microsoft.com/office/powerpoint/2010/main" val="2492917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EC0A6837-FA3B-9046-B7AB-C09096885CB7}">
  <we:reference id="wa200010001" version="1.0.0.1" store="en-US" storeType="OMEX"/>
  <we:alternateReferences>
    <we:reference id="WA200010001" version="1.0.0.1" store="WA200010001" storeType="OMEX"/>
  </we:alternateReferences>
  <we:properties>
    <we:property name="claude.fileId" value="&quot;bfa61a1a-e0a0-4364-b217-2d2613feca53&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291</TotalTime>
  <Words>932</Words>
  <Application>Microsoft Macintosh PowerPoint</Application>
  <PresentationFormat>On-screen Show (16:9)</PresentationFormat>
  <Paragraphs>212</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Asamblea Ordinaria de Aportantes - Fondo WEG-3</dc:title>
  <dc:subject>PptxGenJS Presentation</dc:subject>
  <dc:creator>PptxGenJS</dc:creator>
  <cp:lastModifiedBy>Macarena Soffia</cp:lastModifiedBy>
  <cp:revision>12</cp:revision>
  <dcterms:created xsi:type="dcterms:W3CDTF">2026-05-19T16:51:28Z</dcterms:created>
  <dcterms:modified xsi:type="dcterms:W3CDTF">2026-05-22T16:14:29Z</dcterms:modified>
</cp:coreProperties>
</file>