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compatMode="1" saveSubsetFonts="1" autoCompressPictures="0">
  <p:sldMasterIdLst>
    <p:sldMasterId id="2147483648" r:id="rId1"/>
  </p:sldMasterIdLst>
  <p:notesMasterIdLst>
    <p:notesMasterId r:id="rId15"/>
  </p:notesMasterIdLst>
  <p:sldIdLst>
    <p:sldId id="256" r:id="rId2"/>
    <p:sldId id="257" r:id="rId3"/>
    <p:sldId id="266" r:id="rId4"/>
    <p:sldId id="267" r:id="rId5"/>
    <p:sldId id="268" r:id="rId6"/>
    <p:sldId id="273" r:id="rId7"/>
    <p:sldId id="269" r:id="rId8"/>
    <p:sldId id="278" r:id="rId9"/>
    <p:sldId id="260" r:id="rId10"/>
    <p:sldId id="276" r:id="rId11"/>
    <p:sldId id="259" r:id="rId12"/>
    <p:sldId id="261" r:id="rId13"/>
    <p:sldId id="277" r:id="rId14"/>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4D88"/>
    <a:srgbClr val="4A7A9B"/>
    <a:srgbClr val="1A3F6F"/>
    <a:srgbClr val="C8D8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6341"/>
    <p:restoredTop sz="94610"/>
  </p:normalViewPr>
  <p:slideViewPr>
    <p:cSldViewPr snapToGrid="0" snapToObjects="1">
      <p:cViewPr varScale="1">
        <p:scale>
          <a:sx n="141" d="100"/>
          <a:sy n="141" d="100"/>
        </p:scale>
        <p:origin x="184" y="2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60985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2E12F7-88A8-01D6-07F5-90C1B4E88E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C8A8C9-7105-6238-11BA-DDE6C729C4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B29096-9E06-C1D4-46E9-42682361C9D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03079F-22BD-0C77-B9B6-E004A26F8B3B}"/>
              </a:ext>
            </a:extLst>
          </p:cNvPr>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24967499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1EBD7E-F6F5-29CD-6A2E-E8F1CF1DC3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F12261-9B13-29AD-91DC-2368AD48E7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7EEE79-3391-64A4-B963-8D71BC1B380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79F971A-398F-9C4D-5B8F-22379F6303EA}"/>
              </a:ext>
            </a:extLst>
          </p:cNvPr>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8432458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333CDD-2A8C-0976-BC4C-C4C361EF76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E1A387-608E-C881-2566-8663633C58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1E88AC-DA5D-F050-BDE9-5EB4815902C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6E5C00F-512A-D0D4-4A15-925E689C0066}"/>
              </a:ext>
            </a:extLst>
          </p:cNvPr>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35063146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A5D3F0-6EBE-3956-C314-2AF4B5031D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767F58-7A64-39BD-C6AF-EA6A962F42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F339FA-2D1F-509B-D4E3-C45DF1371BB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0149DFA-F13E-0611-4880-1C31DBFBB145}"/>
              </a:ext>
            </a:extLst>
          </p:cNvPr>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9157871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718F3-88D3-2885-08B1-C5E7C89656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93059C-7B86-048A-9324-48D8C63C54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E2F649-E61B-59F5-EBE4-71E55CBD45B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89FE4F8-7312-285D-90A4-6828135E1CF2}"/>
              </a:ext>
            </a:extLst>
          </p:cNvPr>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35884956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3912B2-08A5-BCE1-DD74-C3FE7C6ECE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FCE360-1C6C-3816-2FA0-AA476C72AB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97455B-A196-8422-0174-26884AE992D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27FF23D-6914-7E81-5A9C-36B06FB9F2BE}"/>
              </a:ext>
            </a:extLst>
          </p:cNvPr>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42046303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00CB4-4BA8-AB9F-DA22-3BEEC85E38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7B5254-F739-B6E5-8FFC-A167C72F89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77F88E-3E6A-8BEB-BEDC-938B4AE9969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71DD816-A695-09FB-FFD6-A08952C20879}"/>
              </a:ext>
            </a:extLst>
          </p:cNvPr>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33341751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60C66B-39BC-4C37-4069-C3F4B3C59D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802F3F-E25D-B68C-AAC8-4EA5777394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076A5D-33E7-98AD-1912-FCE455B2329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15A81C0-E8D4-1A57-0317-58CE9976E104}"/>
              </a:ext>
            </a:extLst>
          </p:cNvPr>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7035073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D2B55"/>
        </a:solidFill>
        <a:effectLst/>
      </p:bgPr>
    </p:bg>
    <p:spTree>
      <p:nvGrpSpPr>
        <p:cNvPr id="1" name=""/>
        <p:cNvGrpSpPr/>
        <p:nvPr/>
      </p:nvGrpSpPr>
      <p:grpSpPr>
        <a:xfrm>
          <a:off x="0" y="0"/>
          <a:ext cx="0" cy="0"/>
          <a:chOff x="0" y="0"/>
          <a:chExt cx="0" cy="0"/>
        </a:xfrm>
      </p:grpSpPr>
      <p:sp>
        <p:nvSpPr>
          <p:cNvPr id="2" name="Shape 0"/>
          <p:cNvSpPr/>
          <p:nvPr/>
        </p:nvSpPr>
        <p:spPr>
          <a:xfrm>
            <a:off x="0" y="0"/>
            <a:ext cx="9144000" cy="109728"/>
          </a:xfrm>
          <a:prstGeom prst="rect">
            <a:avLst/>
          </a:prstGeom>
          <a:solidFill>
            <a:srgbClr val="4A7A9B"/>
          </a:solidFill>
          <a:ln w="12700">
            <a:noFill/>
            <a:prstDash val="solid"/>
          </a:ln>
        </p:spPr>
        <p:txBody>
          <a:bodyPr/>
          <a:lstStyle/>
          <a:p>
            <a:endParaRPr lang="en-CL"/>
          </a:p>
        </p:txBody>
      </p:sp>
      <p:sp>
        <p:nvSpPr>
          <p:cNvPr id="3" name="Shape 1"/>
          <p:cNvSpPr/>
          <p:nvPr/>
        </p:nvSpPr>
        <p:spPr>
          <a:xfrm>
            <a:off x="0" y="5029200"/>
            <a:ext cx="9144000" cy="114300"/>
          </a:xfrm>
          <a:prstGeom prst="rect">
            <a:avLst/>
          </a:prstGeom>
          <a:solidFill>
            <a:srgbClr val="4A7A9B"/>
          </a:solidFill>
          <a:ln w="12700">
            <a:noFill/>
            <a:prstDash val="solid"/>
          </a:ln>
        </p:spPr>
        <p:txBody>
          <a:bodyPr/>
          <a:lstStyle/>
          <a:p>
            <a:endParaRPr lang="en-CL">
              <a:latin typeface="Aptos" panose="020B0004020202020204" pitchFamily="34" charset="0"/>
            </a:endParaRPr>
          </a:p>
        </p:txBody>
      </p:sp>
      <p:sp>
        <p:nvSpPr>
          <p:cNvPr id="4" name="Shape 2"/>
          <p:cNvSpPr/>
          <p:nvPr/>
        </p:nvSpPr>
        <p:spPr>
          <a:xfrm>
            <a:off x="0" y="112014"/>
            <a:ext cx="411480" cy="4919472"/>
          </a:xfrm>
          <a:prstGeom prst="rect">
            <a:avLst/>
          </a:prstGeom>
          <a:solidFill>
            <a:srgbClr val="1A3F6F"/>
          </a:solidFill>
          <a:ln w="12700">
            <a:noFill/>
            <a:prstDash val="solid"/>
          </a:ln>
        </p:spPr>
        <p:txBody>
          <a:bodyPr/>
          <a:lstStyle/>
          <a:p>
            <a:endParaRPr lang="en-CL">
              <a:latin typeface="Aptos" panose="020B0004020202020204" pitchFamily="34" charset="0"/>
            </a:endParaRPr>
          </a:p>
        </p:txBody>
      </p:sp>
      <p:sp>
        <p:nvSpPr>
          <p:cNvPr id="5" name="Text 3"/>
          <p:cNvSpPr/>
          <p:nvPr/>
        </p:nvSpPr>
        <p:spPr>
          <a:xfrm>
            <a:off x="548640" y="228600"/>
            <a:ext cx="8229600" cy="320040"/>
          </a:xfrm>
          <a:prstGeom prst="rect">
            <a:avLst/>
          </a:prstGeom>
          <a:noFill/>
          <a:ln/>
        </p:spPr>
        <p:txBody>
          <a:bodyPr wrap="square" lIns="0" tIns="0" rIns="0" bIns="0" rtlCol="0" anchor="ctr"/>
          <a:lstStyle/>
          <a:p>
            <a:pPr marL="0" indent="0" algn="l">
              <a:buNone/>
            </a:pPr>
            <a:r>
              <a:rPr lang="en-US" sz="1100" dirty="0">
                <a:solidFill>
                  <a:schemeClr val="bg1"/>
                </a:solidFill>
                <a:latin typeface="Aptos" panose="020B0004020202020204" pitchFamily="34" charset="0"/>
                <a:ea typeface="Calibri" pitchFamily="34" charset="-122"/>
                <a:cs typeface="Calibri" pitchFamily="34" charset="-120"/>
              </a:rPr>
              <a:t>LAB Capital Administradora General de Fondos S.A.</a:t>
            </a:r>
            <a:endParaRPr lang="en-US" sz="1100" dirty="0">
              <a:solidFill>
                <a:schemeClr val="bg1"/>
              </a:solidFill>
              <a:latin typeface="Aptos" panose="020B0004020202020204" pitchFamily="34" charset="0"/>
            </a:endParaRPr>
          </a:p>
        </p:txBody>
      </p:sp>
      <p:sp>
        <p:nvSpPr>
          <p:cNvPr id="6" name="Text 4"/>
          <p:cNvSpPr/>
          <p:nvPr/>
        </p:nvSpPr>
        <p:spPr>
          <a:xfrm>
            <a:off x="594360" y="1005840"/>
            <a:ext cx="6307666" cy="1463040"/>
          </a:xfrm>
          <a:prstGeom prst="rect">
            <a:avLst/>
          </a:prstGeom>
          <a:noFill/>
          <a:ln/>
        </p:spPr>
        <p:txBody>
          <a:bodyPr wrap="square" lIns="0" tIns="0" rIns="0" bIns="0" rtlCol="0" anchor="ctr"/>
          <a:lstStyle/>
          <a:p>
            <a:pPr marL="0" indent="0" algn="l">
              <a:buNone/>
            </a:pPr>
            <a:r>
              <a:rPr lang="en-US" sz="3800" b="1" kern="0" spc="100" dirty="0">
                <a:solidFill>
                  <a:srgbClr val="FFFFFF"/>
                </a:solidFill>
                <a:latin typeface="Aptos SemiBold" panose="020B0004020202020204" pitchFamily="34" charset="0"/>
                <a:ea typeface="Calibri" pitchFamily="34" charset="-122"/>
                <a:cs typeface="Calibri" pitchFamily="34" charset="-120"/>
              </a:rPr>
              <a:t>ASAMBLEA ORDINARIA DE APORTANTES</a:t>
            </a:r>
            <a:endParaRPr lang="en-US" sz="3800" dirty="0">
              <a:latin typeface="Aptos SemiBold" panose="020B0004020202020204" pitchFamily="34" charset="0"/>
            </a:endParaRPr>
          </a:p>
        </p:txBody>
      </p:sp>
      <p:sp>
        <p:nvSpPr>
          <p:cNvPr id="7" name="Shape 5"/>
          <p:cNvSpPr/>
          <p:nvPr/>
        </p:nvSpPr>
        <p:spPr>
          <a:xfrm>
            <a:off x="594359" y="2606040"/>
            <a:ext cx="6307667" cy="502920"/>
          </a:xfrm>
          <a:prstGeom prst="rect">
            <a:avLst/>
          </a:prstGeom>
          <a:solidFill>
            <a:srgbClr val="4A7A9B"/>
          </a:solidFill>
          <a:ln w="12700">
            <a:noFill/>
            <a:prstDash val="solid"/>
          </a:ln>
        </p:spPr>
        <p:txBody>
          <a:bodyPr/>
          <a:lstStyle/>
          <a:p>
            <a:endParaRPr lang="en-CL">
              <a:latin typeface="Aptos" panose="020B0004020202020204" pitchFamily="34" charset="0"/>
            </a:endParaRPr>
          </a:p>
        </p:txBody>
      </p:sp>
      <p:sp>
        <p:nvSpPr>
          <p:cNvPr id="8" name="Text 6"/>
          <p:cNvSpPr/>
          <p:nvPr/>
        </p:nvSpPr>
        <p:spPr>
          <a:xfrm>
            <a:off x="594359" y="2606040"/>
            <a:ext cx="6307666" cy="502920"/>
          </a:xfrm>
          <a:prstGeom prst="rect">
            <a:avLst/>
          </a:prstGeom>
          <a:noFill/>
          <a:ln/>
        </p:spPr>
        <p:txBody>
          <a:bodyPr wrap="square" lIns="0" tIns="0" rIns="0" bIns="0" rtlCol="0" anchor="ctr"/>
          <a:lstStyle/>
          <a:p>
            <a:pPr marL="0" indent="0" algn="ctr">
              <a:buNone/>
            </a:pPr>
            <a:r>
              <a:rPr lang="en-US" sz="1400" b="1" dirty="0">
                <a:solidFill>
                  <a:schemeClr val="bg1"/>
                </a:solidFill>
                <a:latin typeface="Aptos SemiBold" panose="020B0004020202020204" pitchFamily="34" charset="0"/>
                <a:ea typeface="Calibri" pitchFamily="34" charset="-122"/>
                <a:cs typeface="Calibri" pitchFamily="34" charset="-120"/>
              </a:rPr>
              <a:t>FONDO DE INVERSIÓN LAB OPORTUNIDAD Y DESARROLLO INMOBILIARIO USA</a:t>
            </a:r>
            <a:endParaRPr lang="en-US" sz="1400" dirty="0">
              <a:solidFill>
                <a:schemeClr val="bg1"/>
              </a:solidFill>
              <a:latin typeface="Aptos SemiBold" panose="020B0004020202020204" pitchFamily="34" charset="0"/>
            </a:endParaRPr>
          </a:p>
        </p:txBody>
      </p:sp>
      <p:sp>
        <p:nvSpPr>
          <p:cNvPr id="9" name="Text 7"/>
          <p:cNvSpPr/>
          <p:nvPr/>
        </p:nvSpPr>
        <p:spPr>
          <a:xfrm>
            <a:off x="594360" y="3291840"/>
            <a:ext cx="7772400" cy="1280160"/>
          </a:xfrm>
          <a:prstGeom prst="rect">
            <a:avLst/>
          </a:prstGeom>
          <a:noFill/>
          <a:ln/>
        </p:spPr>
        <p:txBody>
          <a:bodyPr wrap="square" lIns="0" tIns="0" rIns="0" bIns="0" rtlCol="0" anchor="ctr"/>
          <a:lstStyle/>
          <a:p>
            <a:pPr marL="0" indent="0" algn="l">
              <a:buNone/>
            </a:pPr>
            <a:endParaRPr lang="en-US" sz="1600" dirty="0">
              <a:latin typeface="Aptos" panose="020B0004020202020204" pitchFamily="34" charset="0"/>
            </a:endParaRPr>
          </a:p>
          <a:p>
            <a:pPr marL="0" indent="0" algn="l">
              <a:buNone/>
            </a:pPr>
            <a:endParaRPr lang="en-US" sz="1600" dirty="0">
              <a:latin typeface="Aptos" panose="020B0004020202020204" pitchFamily="34" charset="0"/>
            </a:endParaRPr>
          </a:p>
          <a:p>
            <a:pPr marL="0" indent="0" algn="l">
              <a:buNone/>
            </a:pPr>
            <a:endParaRPr lang="en-US" sz="1600" dirty="0">
              <a:latin typeface="Aptos" panose="020B0004020202020204" pitchFamily="34" charset="0"/>
            </a:endParaRPr>
          </a:p>
        </p:txBody>
      </p:sp>
      <p:pic>
        <p:nvPicPr>
          <p:cNvPr id="10" name="Picture 9">
            <a:extLst>
              <a:ext uri="{FF2B5EF4-FFF2-40B4-BE49-F238E27FC236}">
                <a16:creationId xmlns:a16="http://schemas.microsoft.com/office/drawing/2014/main" id="{D14AB1CF-B9B6-3E9F-83B5-EF1B0CC36557}"/>
              </a:ext>
            </a:extLst>
          </p:cNvPr>
          <p:cNvPicPr>
            <a:picLocks noChangeAspect="1"/>
          </p:cNvPicPr>
          <p:nvPr/>
        </p:nvPicPr>
        <p:blipFill>
          <a:blip r:embed="rId3"/>
          <a:stretch>
            <a:fillRect/>
          </a:stretch>
        </p:blipFill>
        <p:spPr>
          <a:xfrm>
            <a:off x="7735946" y="234541"/>
            <a:ext cx="1042294" cy="359819"/>
          </a:xfrm>
          <a:prstGeom prst="rect">
            <a:avLst/>
          </a:prstGeom>
        </p:spPr>
      </p:pic>
      <p:sp>
        <p:nvSpPr>
          <p:cNvPr id="11" name="Text 7">
            <a:extLst>
              <a:ext uri="{FF2B5EF4-FFF2-40B4-BE49-F238E27FC236}">
                <a16:creationId xmlns:a16="http://schemas.microsoft.com/office/drawing/2014/main" id="{1A40BA61-7D93-CBB7-A8D3-490B2082A64A}"/>
              </a:ext>
            </a:extLst>
          </p:cNvPr>
          <p:cNvSpPr/>
          <p:nvPr/>
        </p:nvSpPr>
        <p:spPr>
          <a:xfrm>
            <a:off x="685800" y="3347720"/>
            <a:ext cx="7772400" cy="1280160"/>
          </a:xfrm>
          <a:prstGeom prst="rect">
            <a:avLst/>
          </a:prstGeom>
          <a:noFill/>
          <a:ln/>
        </p:spPr>
        <p:txBody>
          <a:bodyPr wrap="square" lIns="0" tIns="0" rIns="0" bIns="0" rtlCol="0" anchor="ctr"/>
          <a:lstStyle/>
          <a:p>
            <a:pPr marL="0" indent="0" algn="l">
              <a:buNone/>
            </a:pPr>
            <a:r>
              <a:rPr lang="en-US" sz="1600" b="1" dirty="0">
                <a:solidFill>
                  <a:srgbClr val="C8D8EC"/>
                </a:solidFill>
                <a:latin typeface="Aptos SemiBold" panose="020B0004020202020204" pitchFamily="34" charset="0"/>
                <a:ea typeface="Calibri" pitchFamily="34" charset="-122"/>
                <a:cs typeface="Calibri" pitchFamily="34" charset="-120"/>
              </a:rPr>
              <a:t>20 de Mayo de 2026</a:t>
            </a:r>
            <a:endParaRPr lang="en-US" sz="1600" dirty="0">
              <a:latin typeface="Aptos SemiBold" panose="020B0004020202020204" pitchFamily="34" charset="0"/>
            </a:endParaRPr>
          </a:p>
          <a:p>
            <a:pPr marL="0" indent="0" algn="l">
              <a:buNone/>
            </a:pPr>
            <a:r>
              <a:rPr lang="en-US" sz="1300" dirty="0">
                <a:solidFill>
                  <a:srgbClr val="C8D8EC"/>
                </a:solidFill>
                <a:latin typeface="Aptos" panose="020B0004020202020204" pitchFamily="34" charset="0"/>
                <a:ea typeface="Calibri" pitchFamily="34" charset="-122"/>
                <a:cs typeface="Calibri" pitchFamily="34" charset="-120"/>
              </a:rPr>
              <a:t>1ª Citación: 11:00 hrs  |  2ª Citación: 11:20 hrs</a:t>
            </a:r>
            <a:endParaRPr lang="en-US" sz="1600" dirty="0">
              <a:latin typeface="Aptos" panose="020B0004020202020204" pitchFamily="34" charset="0"/>
            </a:endParaRPr>
          </a:p>
          <a:p>
            <a:pPr marL="0" indent="0" algn="l">
              <a:buNone/>
            </a:pPr>
            <a:endParaRPr lang="en-US" sz="1600" dirty="0">
              <a:latin typeface="Aptos" panose="020B0004020202020204" pitchFamily="34" charset="0"/>
            </a:endParaRPr>
          </a:p>
          <a:p>
            <a:pPr marL="0" indent="0" algn="l">
              <a:buNone/>
            </a:pPr>
            <a:r>
              <a:rPr lang="en-US" sz="1200" dirty="0">
                <a:solidFill>
                  <a:srgbClr val="C8D8EC"/>
                </a:solidFill>
                <a:latin typeface="Aptos" panose="020B0004020202020204" pitchFamily="34" charset="0"/>
                <a:ea typeface="Calibri" pitchFamily="34" charset="-122"/>
                <a:cs typeface="Calibri" pitchFamily="34" charset="-120"/>
              </a:rPr>
              <a:t>Av. Vitacura N°3.439, Of. 204, Vitacura</a:t>
            </a:r>
            <a:endParaRPr lang="en-US" sz="1600" dirty="0">
              <a:latin typeface="Aptos" panose="020B00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Bg"/>
          <p:cNvSpPr/>
          <p:nvPr/>
        </p:nvSpPr>
        <p:spPr>
          <a:xfrm>
            <a:off x="0" y="0"/>
            <a:ext cx="9144000" cy="822960"/>
          </a:xfrm>
          <a:prstGeom prst="rect">
            <a:avLst/>
          </a:prstGeom>
          <a:solidFill>
            <a:srgbClr val="0D2B55"/>
          </a:solidFill>
          <a:ln w="12700">
            <a:noFill/>
            <a:prstDash val="solid"/>
          </a:ln>
        </p:spPr>
        <p:txBody>
          <a:bodyPr/>
          <a:lstStyle/>
          <a:p>
            <a:endParaRPr lang="en-CL"/>
          </a:p>
        </p:txBody>
      </p:sp>
      <p:pic>
        <p:nvPicPr>
          <p:cNvPr id="99" name="LABLogo"/>
          <p:cNvPicPr>
            <a:picLocks noChangeAspect="1"/>
          </p:cNvPicPr>
          <p:nvPr/>
        </p:nvPicPr>
        <p:blipFill>
          <a:blip r:embed="rId3"/>
          <a:stretch>
            <a:fillRect/>
          </a:stretch>
        </p:blipFill>
        <p:spPr>
          <a:xfrm>
            <a:off x="7735946" y="234541"/>
            <a:ext cx="1042294" cy="359819"/>
          </a:xfrm>
          <a:prstGeom prst="rect">
            <a:avLst/>
          </a:prstGeom>
        </p:spPr>
      </p:pic>
      <p:sp>
        <p:nvSpPr>
          <p:cNvPr id="3" name="HeaderAccent"/>
          <p:cNvSpPr/>
          <p:nvPr/>
        </p:nvSpPr>
        <p:spPr>
          <a:xfrm>
            <a:off x="0" y="816066"/>
            <a:ext cx="9144000" cy="64008"/>
          </a:xfrm>
          <a:prstGeom prst="rect">
            <a:avLst/>
          </a:prstGeom>
          <a:solidFill>
            <a:srgbClr val="4A7A9B"/>
          </a:solidFill>
          <a:ln w="12700">
            <a:noFill/>
            <a:prstDash val="solid"/>
          </a:ln>
        </p:spPr>
        <p:txBody>
          <a:bodyPr/>
          <a:lstStyle/>
          <a:p>
            <a:endParaRPr lang="en-CL"/>
          </a:p>
        </p:txBody>
      </p:sp>
      <p:sp>
        <p:nvSpPr>
          <p:cNvPr id="10" name="Text10"/>
          <p:cNvSpPr/>
          <p:nvPr/>
        </p:nvSpPr>
        <p:spPr>
          <a:xfrm>
            <a:off x="365760" y="1159195"/>
            <a:ext cx="3900000" cy="450000"/>
          </a:xfrm>
          <a:prstGeom prst="rect">
            <a:avLst/>
          </a:prstGeom>
          <a:noFill/>
          <a:ln/>
        </p:spPr>
        <p:txBody>
          <a:bodyPr wrap="square" lIns="91440" tIns="45720" rIns="91440" bIns="45720" rtlCol="0" anchor="t"/>
          <a:lstStyle/>
          <a:p>
            <a:pPr marL="0" indent="0" algn="l">
              <a:buNone/>
            </a:pPr>
            <a:r>
              <a:rPr lang="es-CL" sz="1400" b="1" dirty="0">
                <a:solidFill>
                  <a:srgbClr val="4A7A9B"/>
                </a:solidFill>
                <a:latin typeface="Aptos" panose="020B0004020202020204" pitchFamily="34" charset="0"/>
              </a:rPr>
              <a:t>MATERIA 1 — Elección de Miembros</a:t>
            </a:r>
          </a:p>
        </p:txBody>
      </p:sp>
      <p:sp>
        <p:nvSpPr>
          <p:cNvPr id="11" name="Bullets11"/>
          <p:cNvSpPr/>
          <p:nvPr/>
        </p:nvSpPr>
        <p:spPr>
          <a:xfrm>
            <a:off x="365760" y="1649195"/>
            <a:ext cx="3900000" cy="1200000"/>
          </a:xfrm>
          <a:prstGeom prst="rect">
            <a:avLst/>
          </a:prstGeom>
          <a:noFill/>
          <a:ln/>
        </p:spPr>
        <p:txBody>
          <a:bodyPr wrap="square" lIns="91440" tIns="45720" rIns="91440" bIns="45720" rtlCol="0" anchor="t"/>
          <a:lstStyle/>
          <a:p>
            <a:pPr marL="228600" indent="-228600" algn="l">
              <a:buChar char="•"/>
            </a:pPr>
            <a:r>
              <a:rPr lang="es-CL" sz="1300" dirty="0">
                <a:solidFill>
                  <a:srgbClr val="1A2A3A"/>
                </a:solidFill>
                <a:latin typeface="Aptos" panose="020B0004020202020204" pitchFamily="34" charset="0"/>
              </a:rPr>
              <a:t>Rodrigo Oyarzún</a:t>
            </a:r>
          </a:p>
          <a:p>
            <a:pPr marL="228600" indent="-228600" algn="l">
              <a:buChar char="•"/>
            </a:pPr>
            <a:r>
              <a:rPr lang="es-CL" sz="1300" dirty="0">
                <a:solidFill>
                  <a:srgbClr val="1A2A3A"/>
                </a:solidFill>
                <a:latin typeface="Aptos" panose="020B0004020202020204" pitchFamily="34" charset="0"/>
              </a:rPr>
              <a:t>Cristóbal Soza</a:t>
            </a:r>
          </a:p>
          <a:p>
            <a:pPr marL="228600" indent="-228600" algn="l">
              <a:buChar char="•"/>
            </a:pPr>
            <a:r>
              <a:rPr lang="es-CL" sz="1300" dirty="0">
                <a:solidFill>
                  <a:srgbClr val="1A2A3A"/>
                </a:solidFill>
                <a:latin typeface="Aptos" panose="020B0004020202020204" pitchFamily="34" charset="0"/>
              </a:rPr>
              <a:t>Gustavo Reyes</a:t>
            </a:r>
          </a:p>
          <a:p>
            <a:pPr marL="228600" indent="-228600" algn="l">
              <a:buChar char="•"/>
            </a:pPr>
            <a:r>
              <a:rPr lang="es-CL" sz="1300" dirty="0">
                <a:solidFill>
                  <a:srgbClr val="1A2A3A"/>
                </a:solidFill>
                <a:latin typeface="Aptos" panose="020B0004020202020204" pitchFamily="34" charset="0"/>
              </a:rPr>
              <a:t>Manuel José Correa</a:t>
            </a:r>
          </a:p>
        </p:txBody>
      </p:sp>
      <p:sp>
        <p:nvSpPr>
          <p:cNvPr id="20" name="Text20"/>
          <p:cNvSpPr/>
          <p:nvPr/>
        </p:nvSpPr>
        <p:spPr>
          <a:xfrm>
            <a:off x="4600000" y="1159195"/>
            <a:ext cx="4200000" cy="450000"/>
          </a:xfrm>
          <a:prstGeom prst="rect">
            <a:avLst/>
          </a:prstGeom>
          <a:noFill/>
          <a:ln/>
        </p:spPr>
        <p:txBody>
          <a:bodyPr wrap="square" lIns="91440" tIns="45720" rIns="91440" bIns="45720" rtlCol="0" anchor="t"/>
          <a:lstStyle/>
          <a:p>
            <a:pPr marL="0" indent="0" algn="l">
              <a:buNone/>
            </a:pPr>
            <a:r>
              <a:rPr lang="es-CL" sz="1400" b="1" dirty="0">
                <a:solidFill>
                  <a:srgbClr val="4A7A9B"/>
                </a:solidFill>
                <a:latin typeface="Aptos" panose="020B0004020202020204" pitchFamily="34" charset="0"/>
              </a:rPr>
              <a:t>MATERIA 2 — Presupuesto de Gastos</a:t>
            </a:r>
          </a:p>
        </p:txBody>
      </p:sp>
      <p:sp>
        <p:nvSpPr>
          <p:cNvPr id="21" name="Bullets21"/>
          <p:cNvSpPr/>
          <p:nvPr/>
        </p:nvSpPr>
        <p:spPr>
          <a:xfrm>
            <a:off x="4600000" y="1649195"/>
            <a:ext cx="4200000" cy="900000"/>
          </a:xfrm>
          <a:prstGeom prst="rect">
            <a:avLst/>
          </a:prstGeom>
          <a:noFill/>
          <a:ln/>
        </p:spPr>
        <p:txBody>
          <a:bodyPr wrap="square" lIns="91440" tIns="45720" rIns="91440" bIns="45720" rtlCol="0" anchor="t"/>
          <a:lstStyle/>
          <a:p>
            <a:pPr marL="228600" indent="-228600" algn="l">
              <a:buChar char="•"/>
            </a:pPr>
            <a:r>
              <a:rPr lang="es-CL" sz="1300" dirty="0">
                <a:solidFill>
                  <a:srgbClr val="1A2A3A"/>
                </a:solidFill>
                <a:latin typeface="Aptos" panose="020B0004020202020204" pitchFamily="34" charset="0"/>
              </a:rPr>
              <a:t>Se propone una remuneración de 10 UF por cada sesión del comité.</a:t>
            </a:r>
          </a:p>
          <a:p>
            <a:pPr marL="228600" indent="-228600" algn="l">
              <a:buChar char="•"/>
            </a:pPr>
            <a:r>
              <a:rPr lang="es-CL" sz="1300" dirty="0">
                <a:solidFill>
                  <a:srgbClr val="1A2A3A"/>
                </a:solidFill>
                <a:latin typeface="Aptos" panose="020B0004020202020204" pitchFamily="34" charset="0"/>
              </a:rPr>
              <a:t>Se propone un presupuesto anual de 50 UF con cargo al Fondo.</a:t>
            </a:r>
          </a:p>
        </p:txBody>
      </p:sp>
      <p:sp>
        <p:nvSpPr>
          <p:cNvPr id="6" name="Shape 3">
            <a:extLst>
              <a:ext uri="{FF2B5EF4-FFF2-40B4-BE49-F238E27FC236}">
                <a16:creationId xmlns:a16="http://schemas.microsoft.com/office/drawing/2014/main" id="{F8B45101-14DF-836D-5039-B849BE476396}"/>
              </a:ext>
            </a:extLst>
          </p:cNvPr>
          <p:cNvSpPr/>
          <p:nvPr/>
        </p:nvSpPr>
        <p:spPr>
          <a:xfrm>
            <a:off x="320040" y="1115035"/>
            <a:ext cx="4114800" cy="3545357"/>
          </a:xfrm>
          <a:prstGeom prst="rect">
            <a:avLst/>
          </a:prstGeom>
          <a:solidFill>
            <a:srgbClr val="F4F6FA"/>
          </a:solidFill>
          <a:ln w="12700">
            <a:solidFill>
              <a:srgbClr val="D0D8E8"/>
            </a:solidFill>
            <a:prstDash val="solid"/>
          </a:ln>
        </p:spPr>
        <p:txBody>
          <a:bodyPr/>
          <a:lstStyle/>
          <a:p>
            <a:endParaRPr lang="en-CL">
              <a:latin typeface="Aptos" panose="020B0004020202020204" pitchFamily="34" charset="0"/>
            </a:endParaRPr>
          </a:p>
        </p:txBody>
      </p:sp>
      <p:sp>
        <p:nvSpPr>
          <p:cNvPr id="7" name="Shape 4">
            <a:extLst>
              <a:ext uri="{FF2B5EF4-FFF2-40B4-BE49-F238E27FC236}">
                <a16:creationId xmlns:a16="http://schemas.microsoft.com/office/drawing/2014/main" id="{0EE94F07-79F1-DD3D-09BB-BCF62F1EE417}"/>
              </a:ext>
            </a:extLst>
          </p:cNvPr>
          <p:cNvSpPr/>
          <p:nvPr/>
        </p:nvSpPr>
        <p:spPr>
          <a:xfrm>
            <a:off x="320040" y="1115035"/>
            <a:ext cx="4114800" cy="548640"/>
          </a:xfrm>
          <a:prstGeom prst="rect">
            <a:avLst/>
          </a:prstGeom>
          <a:solidFill>
            <a:srgbClr val="1A3F6F"/>
          </a:solidFill>
          <a:ln w="12700">
            <a:solidFill>
              <a:srgbClr val="1A3F6F"/>
            </a:solidFill>
            <a:prstDash val="solid"/>
          </a:ln>
        </p:spPr>
        <p:txBody>
          <a:bodyPr/>
          <a:lstStyle/>
          <a:p>
            <a:endParaRPr lang="en-CL">
              <a:latin typeface="Aptos" panose="020B0004020202020204" pitchFamily="34" charset="0"/>
            </a:endParaRPr>
          </a:p>
        </p:txBody>
      </p:sp>
      <p:sp>
        <p:nvSpPr>
          <p:cNvPr id="8" name="Text 5">
            <a:extLst>
              <a:ext uri="{FF2B5EF4-FFF2-40B4-BE49-F238E27FC236}">
                <a16:creationId xmlns:a16="http://schemas.microsoft.com/office/drawing/2014/main" id="{E709C1E6-621E-652F-0453-8ED4C0E4EA54}"/>
              </a:ext>
            </a:extLst>
          </p:cNvPr>
          <p:cNvSpPr/>
          <p:nvPr/>
        </p:nvSpPr>
        <p:spPr>
          <a:xfrm>
            <a:off x="320040" y="1115035"/>
            <a:ext cx="4114800" cy="548640"/>
          </a:xfrm>
          <a:prstGeom prst="rect">
            <a:avLst/>
          </a:prstGeom>
          <a:noFill/>
          <a:ln/>
        </p:spPr>
        <p:txBody>
          <a:bodyPr wrap="square" lIns="0" tIns="0" rIns="0" bIns="0" rtlCol="0" anchor="ctr"/>
          <a:lstStyle/>
          <a:p>
            <a:pPr marL="0" indent="0" algn="ctr">
              <a:buNone/>
            </a:pPr>
            <a:r>
              <a:rPr lang="en-US" sz="1200" b="1" dirty="0">
                <a:solidFill>
                  <a:schemeClr val="bg1"/>
                </a:solidFill>
                <a:latin typeface="Aptos SemiBold" panose="020B0004020202020204" pitchFamily="34" charset="0"/>
                <a:ea typeface="Calibri" pitchFamily="34" charset="-122"/>
                <a:cs typeface="Calibri" pitchFamily="34" charset="-120"/>
              </a:rPr>
              <a:t>ELECCIÓN DE MIEMBROS</a:t>
            </a:r>
            <a:endParaRPr lang="en-US" sz="1200" dirty="0">
              <a:solidFill>
                <a:schemeClr val="bg1"/>
              </a:solidFill>
              <a:latin typeface="Aptos SemiBold" panose="020B0004020202020204" pitchFamily="34" charset="0"/>
            </a:endParaRPr>
          </a:p>
        </p:txBody>
      </p:sp>
      <p:sp>
        <p:nvSpPr>
          <p:cNvPr id="9" name="Text 6">
            <a:extLst>
              <a:ext uri="{FF2B5EF4-FFF2-40B4-BE49-F238E27FC236}">
                <a16:creationId xmlns:a16="http://schemas.microsoft.com/office/drawing/2014/main" id="{7C5C28E1-971A-D9BB-4AD6-5B1D0F408D95}"/>
              </a:ext>
            </a:extLst>
          </p:cNvPr>
          <p:cNvSpPr/>
          <p:nvPr/>
        </p:nvSpPr>
        <p:spPr>
          <a:xfrm>
            <a:off x="596180" y="2074625"/>
            <a:ext cx="3749040" cy="1048360"/>
          </a:xfrm>
          <a:prstGeom prst="rect">
            <a:avLst/>
          </a:prstGeom>
          <a:noFill/>
          <a:ln/>
        </p:spPr>
        <p:txBody>
          <a:bodyPr wrap="square" lIns="0" tIns="0" rIns="0" bIns="0" rtlCol="0" anchor="t"/>
          <a:lstStyle/>
          <a:p>
            <a:pPr marL="285750" indent="-285750" algn="l">
              <a:spcAft>
                <a:spcPts val="600"/>
              </a:spcAft>
              <a:buFont typeface="Arial" panose="020B0604020202020204" pitchFamily="34" charset="0"/>
              <a:buChar char="•"/>
            </a:pPr>
            <a:r>
              <a:rPr lang="es-ES_tradnl" sz="1300" noProof="1">
                <a:latin typeface="Aptos" panose="020B0004020202020204" pitchFamily="34" charset="0"/>
              </a:rPr>
              <a:t>Gonzalo Ureta</a:t>
            </a:r>
          </a:p>
          <a:p>
            <a:pPr marL="285750" indent="-285750" algn="l">
              <a:spcAft>
                <a:spcPts val="600"/>
              </a:spcAft>
              <a:buFont typeface="Arial" panose="020B0604020202020204" pitchFamily="34" charset="0"/>
              <a:buChar char="•"/>
            </a:pPr>
            <a:endParaRPr lang="es-ES_tradnl" sz="1300" noProof="1">
              <a:latin typeface="Aptos" panose="020B0004020202020204" pitchFamily="34" charset="0"/>
            </a:endParaRPr>
          </a:p>
        </p:txBody>
      </p:sp>
      <p:sp>
        <p:nvSpPr>
          <p:cNvPr id="12" name="Shape 7">
            <a:extLst>
              <a:ext uri="{FF2B5EF4-FFF2-40B4-BE49-F238E27FC236}">
                <a16:creationId xmlns:a16="http://schemas.microsoft.com/office/drawing/2014/main" id="{C433D169-5966-D431-93A3-14CC1750DA6B}"/>
              </a:ext>
            </a:extLst>
          </p:cNvPr>
          <p:cNvSpPr/>
          <p:nvPr/>
        </p:nvSpPr>
        <p:spPr>
          <a:xfrm>
            <a:off x="4709160" y="1115035"/>
            <a:ext cx="4114800" cy="3545357"/>
          </a:xfrm>
          <a:prstGeom prst="rect">
            <a:avLst/>
          </a:prstGeom>
          <a:solidFill>
            <a:srgbClr val="F4F6FA"/>
          </a:solidFill>
          <a:ln w="12700">
            <a:solidFill>
              <a:srgbClr val="D0D8E8"/>
            </a:solidFill>
            <a:prstDash val="solid"/>
          </a:ln>
        </p:spPr>
        <p:txBody>
          <a:bodyPr/>
          <a:lstStyle/>
          <a:p>
            <a:endParaRPr lang="en-CL">
              <a:latin typeface="Aptos" panose="020B0004020202020204" pitchFamily="34" charset="0"/>
            </a:endParaRPr>
          </a:p>
        </p:txBody>
      </p:sp>
      <p:sp>
        <p:nvSpPr>
          <p:cNvPr id="13" name="Shape 8">
            <a:extLst>
              <a:ext uri="{FF2B5EF4-FFF2-40B4-BE49-F238E27FC236}">
                <a16:creationId xmlns:a16="http://schemas.microsoft.com/office/drawing/2014/main" id="{7D8F3CC1-E1E4-AC08-6792-6888956116D1}"/>
              </a:ext>
            </a:extLst>
          </p:cNvPr>
          <p:cNvSpPr/>
          <p:nvPr/>
        </p:nvSpPr>
        <p:spPr>
          <a:xfrm>
            <a:off x="4709160" y="1115035"/>
            <a:ext cx="4114800" cy="548640"/>
          </a:xfrm>
          <a:prstGeom prst="rect">
            <a:avLst/>
          </a:prstGeom>
          <a:solidFill>
            <a:srgbClr val="1A3F6F"/>
          </a:solidFill>
          <a:ln w="12700">
            <a:solidFill>
              <a:srgbClr val="1A3F6F"/>
            </a:solidFill>
            <a:prstDash val="solid"/>
          </a:ln>
        </p:spPr>
        <p:txBody>
          <a:bodyPr/>
          <a:lstStyle/>
          <a:p>
            <a:endParaRPr lang="en-CL">
              <a:latin typeface="Aptos" panose="020B0004020202020204" pitchFamily="34" charset="0"/>
            </a:endParaRPr>
          </a:p>
        </p:txBody>
      </p:sp>
      <p:sp>
        <p:nvSpPr>
          <p:cNvPr id="14" name="Text 9">
            <a:extLst>
              <a:ext uri="{FF2B5EF4-FFF2-40B4-BE49-F238E27FC236}">
                <a16:creationId xmlns:a16="http://schemas.microsoft.com/office/drawing/2014/main" id="{24EF5D43-AC15-B05C-04C5-B910300705E1}"/>
              </a:ext>
            </a:extLst>
          </p:cNvPr>
          <p:cNvSpPr/>
          <p:nvPr/>
        </p:nvSpPr>
        <p:spPr>
          <a:xfrm>
            <a:off x="4709160" y="1115035"/>
            <a:ext cx="4114800" cy="548640"/>
          </a:xfrm>
          <a:prstGeom prst="rect">
            <a:avLst/>
          </a:prstGeom>
          <a:noFill/>
          <a:ln/>
        </p:spPr>
        <p:txBody>
          <a:bodyPr wrap="square" lIns="0" tIns="0" rIns="0" bIns="0" rtlCol="0" anchor="ctr"/>
          <a:lstStyle/>
          <a:p>
            <a:pPr marL="0" indent="0" algn="ctr">
              <a:buNone/>
            </a:pPr>
            <a:r>
              <a:rPr lang="en-US" sz="1200" b="1" dirty="0">
                <a:solidFill>
                  <a:schemeClr val="bg1"/>
                </a:solidFill>
                <a:latin typeface="Aptos" panose="020B0004020202020204" pitchFamily="34" charset="0"/>
                <a:ea typeface="Calibri" pitchFamily="34" charset="-122"/>
                <a:cs typeface="Calibri" pitchFamily="34" charset="-120"/>
              </a:rPr>
              <a:t>REMUNERACIÓN Y GASTOS</a:t>
            </a:r>
            <a:endParaRPr lang="en-US" sz="1200" dirty="0">
              <a:solidFill>
                <a:schemeClr val="bg1"/>
              </a:solidFill>
              <a:latin typeface="Aptos" panose="020B0004020202020204" pitchFamily="34" charset="0"/>
            </a:endParaRPr>
          </a:p>
        </p:txBody>
      </p:sp>
      <p:sp>
        <p:nvSpPr>
          <p:cNvPr id="15" name="Text 10">
            <a:extLst>
              <a:ext uri="{FF2B5EF4-FFF2-40B4-BE49-F238E27FC236}">
                <a16:creationId xmlns:a16="http://schemas.microsoft.com/office/drawing/2014/main" id="{FBB00219-0BC6-56BC-F83E-B71697E1A211}"/>
              </a:ext>
            </a:extLst>
          </p:cNvPr>
          <p:cNvSpPr/>
          <p:nvPr/>
        </p:nvSpPr>
        <p:spPr>
          <a:xfrm>
            <a:off x="4892040" y="2046050"/>
            <a:ext cx="3749040" cy="1856765"/>
          </a:xfrm>
          <a:prstGeom prst="rect">
            <a:avLst/>
          </a:prstGeom>
          <a:noFill/>
          <a:ln/>
        </p:spPr>
        <p:txBody>
          <a:bodyPr wrap="square" lIns="0" tIns="0" rIns="0" bIns="0" rtlCol="0" anchor="t"/>
          <a:lstStyle/>
          <a:p>
            <a:pPr marL="285750" indent="-285750" algn="l">
              <a:lnSpc>
                <a:spcPct val="113000"/>
              </a:lnSpc>
              <a:buFont typeface="Arial" panose="020B0604020202020204" pitchFamily="34" charset="0"/>
              <a:buChar char="•"/>
            </a:pPr>
            <a:r>
              <a:rPr lang="es-ES_tradnl" sz="1300" noProof="1">
                <a:latin typeface="Aptos" panose="020B0004020202020204" pitchFamily="34" charset="0"/>
              </a:rPr>
              <a:t>Se propone una remuneración de UF 10 por cada sesión del comité.</a:t>
            </a:r>
          </a:p>
          <a:p>
            <a:pPr marL="285750" indent="-285750" algn="l">
              <a:lnSpc>
                <a:spcPct val="113000"/>
              </a:lnSpc>
              <a:buFont typeface="Arial" panose="020B0604020202020204" pitchFamily="34" charset="0"/>
              <a:buChar char="•"/>
            </a:pPr>
            <a:endParaRPr lang="es-ES_tradnl" sz="1300" noProof="1">
              <a:latin typeface="Aptos" panose="020B0004020202020204" pitchFamily="34" charset="0"/>
            </a:endParaRPr>
          </a:p>
          <a:p>
            <a:pPr marL="285750" indent="-285750" algn="l">
              <a:lnSpc>
                <a:spcPct val="113000"/>
              </a:lnSpc>
              <a:buFont typeface="Arial" panose="020B0604020202020204" pitchFamily="34" charset="0"/>
              <a:buChar char="•"/>
            </a:pPr>
            <a:r>
              <a:rPr lang="es-ES_tradnl" sz="1300" noProof="1">
                <a:latin typeface="Aptos" panose="020B0004020202020204" pitchFamily="34" charset="0"/>
              </a:rPr>
              <a:t>Se propone un presupuesto anual de UF 50 con cargo al Fondo.</a:t>
            </a:r>
          </a:p>
        </p:txBody>
      </p:sp>
      <p:sp>
        <p:nvSpPr>
          <p:cNvPr id="18" name="SectionTitle">
            <a:extLst>
              <a:ext uri="{FF2B5EF4-FFF2-40B4-BE49-F238E27FC236}">
                <a16:creationId xmlns:a16="http://schemas.microsoft.com/office/drawing/2014/main" id="{9488AA04-2D07-2359-1A77-ADDC79186A43}"/>
              </a:ext>
            </a:extLst>
          </p:cNvPr>
          <p:cNvSpPr/>
          <p:nvPr/>
        </p:nvSpPr>
        <p:spPr>
          <a:xfrm>
            <a:off x="216610" y="154150"/>
            <a:ext cx="7200000" cy="550000"/>
          </a:xfrm>
          <a:prstGeom prst="rect">
            <a:avLst/>
          </a:prstGeom>
          <a:noFill/>
          <a:ln/>
        </p:spPr>
        <p:txBody>
          <a:bodyPr wrap="square" lIns="0" tIns="0" rIns="0" bIns="0" rtlCol="0" anchor="ctr"/>
          <a:lstStyle/>
          <a:p>
            <a:pPr marL="0" indent="0" algn="l">
              <a:buNone/>
            </a:pPr>
            <a:r>
              <a:rPr lang="es-CL" sz="1800" b="1" dirty="0">
                <a:solidFill>
                  <a:srgbClr val="FFFFFF"/>
                </a:solidFill>
                <a:latin typeface="Aptos SemiBold" panose="020B0004020202020204" pitchFamily="34" charset="0"/>
              </a:rPr>
              <a:t>COMITÉ DE VGILANCIA</a:t>
            </a:r>
          </a:p>
          <a:p>
            <a:r>
              <a:rPr lang="es-CL" sz="1600" dirty="0">
                <a:solidFill>
                  <a:srgbClr val="C8D8EC"/>
                </a:solidFill>
                <a:latin typeface="Aptos SemiBold" panose="020B0004020202020204" pitchFamily="34" charset="0"/>
              </a:rPr>
              <a:t>Elección miembros, remuneración y límite de gastos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Bg"/>
          <p:cNvSpPr/>
          <p:nvPr/>
        </p:nvSpPr>
        <p:spPr>
          <a:xfrm>
            <a:off x="0" y="0"/>
            <a:ext cx="9144000" cy="822960"/>
          </a:xfrm>
          <a:prstGeom prst="rect">
            <a:avLst/>
          </a:prstGeom>
          <a:solidFill>
            <a:srgbClr val="0D2B55"/>
          </a:solidFill>
          <a:ln w="12700">
            <a:noFill/>
            <a:prstDash val="solid"/>
          </a:ln>
        </p:spPr>
        <p:txBody>
          <a:bodyPr/>
          <a:lstStyle/>
          <a:p>
            <a:endParaRPr lang="en-CL"/>
          </a:p>
        </p:txBody>
      </p:sp>
      <p:sp>
        <p:nvSpPr>
          <p:cNvPr id="3" name="HeaderAccent"/>
          <p:cNvSpPr/>
          <p:nvPr/>
        </p:nvSpPr>
        <p:spPr>
          <a:xfrm>
            <a:off x="0" y="822960"/>
            <a:ext cx="9144000" cy="64008"/>
          </a:xfrm>
          <a:prstGeom prst="rect">
            <a:avLst/>
          </a:prstGeom>
          <a:solidFill>
            <a:srgbClr val="4A7A9B"/>
          </a:solidFill>
          <a:ln w="12700">
            <a:noFill/>
            <a:prstDash val="solid"/>
          </a:ln>
        </p:spPr>
        <p:txBody>
          <a:bodyPr/>
          <a:lstStyle/>
          <a:p>
            <a:endParaRPr lang="en-CL">
              <a:latin typeface="Aptos" panose="020B0004020202020204" pitchFamily="34" charset="0"/>
            </a:endParaRPr>
          </a:p>
        </p:txBody>
      </p:sp>
      <p:sp>
        <p:nvSpPr>
          <p:cNvPr id="10" name="Text10"/>
          <p:cNvSpPr/>
          <p:nvPr/>
        </p:nvSpPr>
        <p:spPr>
          <a:xfrm>
            <a:off x="365760" y="1115568"/>
            <a:ext cx="8412480" cy="400000"/>
          </a:xfrm>
          <a:prstGeom prst="rect">
            <a:avLst/>
          </a:prstGeom>
          <a:noFill/>
          <a:ln/>
        </p:spPr>
        <p:txBody>
          <a:bodyPr wrap="square" lIns="91440" tIns="45720" rIns="91440" bIns="45720" rtlCol="0" anchor="t"/>
          <a:lstStyle/>
          <a:p>
            <a:pPr marL="0" indent="0" algn="l">
              <a:buNone/>
            </a:pPr>
            <a:r>
              <a:rPr lang="es-CL" sz="1300" dirty="0">
                <a:solidFill>
                  <a:srgbClr val="1A2A3A"/>
                </a:solidFill>
                <a:latin typeface="Aptos" panose="020B0004020202020204" pitchFamily="34" charset="0"/>
              </a:rPr>
              <a:t>Se presenta la siguiente lista de empresas externas de auditoría para el periodo 2026:</a:t>
            </a:r>
          </a:p>
        </p:txBody>
      </p:sp>
      <p:sp>
        <p:nvSpPr>
          <p:cNvPr id="20" name="TableRow0"/>
          <p:cNvSpPr/>
          <p:nvPr/>
        </p:nvSpPr>
        <p:spPr>
          <a:xfrm>
            <a:off x="489585" y="1500000"/>
            <a:ext cx="5500000" cy="430000"/>
          </a:xfrm>
          <a:prstGeom prst="rect">
            <a:avLst/>
          </a:prstGeom>
          <a:solidFill>
            <a:srgbClr val="0D2B55"/>
          </a:solidFill>
          <a:ln w="12700">
            <a:solidFill>
              <a:srgbClr val="D0D8E8"/>
            </a:solidFill>
          </a:ln>
        </p:spPr>
        <p:txBody>
          <a:bodyPr wrap="square" lIns="91440" tIns="45720" rIns="91440" bIns="45720" rtlCol="0" anchor="ctr"/>
          <a:lstStyle/>
          <a:p>
            <a:pPr algn="l">
              <a:buNone/>
            </a:pPr>
            <a:r>
              <a:rPr lang="es-CL" sz="1300" b="1" dirty="0">
                <a:solidFill>
                  <a:srgbClr val="FFFFFF"/>
                </a:solidFill>
                <a:latin typeface="Aptos SemiBold" panose="020B0004020202020204" pitchFamily="34" charset="0"/>
              </a:rPr>
              <a:t>Empresa Auditora</a:t>
            </a:r>
          </a:p>
        </p:txBody>
      </p:sp>
      <p:sp>
        <p:nvSpPr>
          <p:cNvPr id="30" name="TableRowUF0"/>
          <p:cNvSpPr/>
          <p:nvPr/>
        </p:nvSpPr>
        <p:spPr>
          <a:xfrm>
            <a:off x="5989585" y="1500000"/>
            <a:ext cx="1000000" cy="430000"/>
          </a:xfrm>
          <a:prstGeom prst="rect">
            <a:avLst/>
          </a:prstGeom>
          <a:solidFill>
            <a:srgbClr val="0D2B55"/>
          </a:solidFill>
          <a:ln w="12700">
            <a:solidFill>
              <a:srgbClr val="D0D8E8"/>
            </a:solidFill>
          </a:ln>
        </p:spPr>
        <p:txBody>
          <a:bodyPr wrap="square" lIns="91440" tIns="45720" rIns="91440" bIns="45720" rtlCol="0" anchor="ctr"/>
          <a:lstStyle/>
          <a:p>
            <a:pPr algn="ctr">
              <a:buNone/>
            </a:pPr>
            <a:r>
              <a:rPr lang="es-CL" sz="1300" b="1" dirty="0">
                <a:solidFill>
                  <a:srgbClr val="FFFFFF"/>
                </a:solidFill>
                <a:latin typeface="Aptos SemiBold" panose="020B0004020202020204" pitchFamily="34" charset="0"/>
              </a:rPr>
              <a:t>UF</a:t>
            </a:r>
          </a:p>
        </p:txBody>
      </p:sp>
      <p:sp>
        <p:nvSpPr>
          <p:cNvPr id="21" name="TableRow1"/>
          <p:cNvSpPr/>
          <p:nvPr/>
        </p:nvSpPr>
        <p:spPr>
          <a:xfrm>
            <a:off x="489585" y="1980000"/>
            <a:ext cx="5500000" cy="430000"/>
          </a:xfrm>
          <a:prstGeom prst="rect">
            <a:avLst/>
          </a:prstGeom>
          <a:solidFill>
            <a:srgbClr val="FFFFFF"/>
          </a:solidFill>
          <a:ln w="12700">
            <a:solidFill>
              <a:srgbClr val="D0D8E8"/>
            </a:solidFill>
          </a:ln>
        </p:spPr>
        <p:txBody>
          <a:bodyPr wrap="square" lIns="91440" tIns="45720" rIns="91440" bIns="45720" rtlCol="0" anchor="ctr"/>
          <a:lstStyle/>
          <a:p>
            <a:pPr algn="l">
              <a:buNone/>
            </a:pPr>
            <a:r>
              <a:rPr lang="es-CL" sz="1300" dirty="0">
                <a:solidFill>
                  <a:srgbClr val="1A2A3A"/>
                </a:solidFill>
                <a:latin typeface="Aptos SemiBold" panose="020B0004020202020204" pitchFamily="34" charset="0"/>
              </a:rPr>
              <a:t>Crowe</a:t>
            </a:r>
          </a:p>
        </p:txBody>
      </p:sp>
      <p:sp>
        <p:nvSpPr>
          <p:cNvPr id="31" name="TableRowUF1"/>
          <p:cNvSpPr/>
          <p:nvPr/>
        </p:nvSpPr>
        <p:spPr>
          <a:xfrm>
            <a:off x="5989585" y="1980000"/>
            <a:ext cx="1000000" cy="430000"/>
          </a:xfrm>
          <a:prstGeom prst="rect">
            <a:avLst/>
          </a:prstGeom>
          <a:solidFill>
            <a:srgbClr val="FFFFFF"/>
          </a:solidFill>
          <a:ln w="12700">
            <a:solidFill>
              <a:srgbClr val="D0D8E8"/>
            </a:solidFill>
          </a:ln>
        </p:spPr>
        <p:txBody>
          <a:bodyPr wrap="square" lIns="91440" tIns="45720" rIns="91440" bIns="45720" rtlCol="0" anchor="ctr"/>
          <a:lstStyle/>
          <a:p>
            <a:pPr algn="ctr">
              <a:buNone/>
            </a:pPr>
            <a:r>
              <a:rPr lang="es-CL" sz="1300" dirty="0">
                <a:solidFill>
                  <a:srgbClr val="1A2A3A"/>
                </a:solidFill>
                <a:latin typeface="Aptos SemiBold" panose="020B0004020202020204" pitchFamily="34" charset="0"/>
              </a:rPr>
              <a:t>70</a:t>
            </a:r>
          </a:p>
        </p:txBody>
      </p:sp>
      <p:sp>
        <p:nvSpPr>
          <p:cNvPr id="22" name="TableRow2"/>
          <p:cNvSpPr/>
          <p:nvPr/>
        </p:nvSpPr>
        <p:spPr>
          <a:xfrm>
            <a:off x="489585" y="2460000"/>
            <a:ext cx="5500000" cy="430000"/>
          </a:xfrm>
          <a:prstGeom prst="rect">
            <a:avLst/>
          </a:prstGeom>
          <a:solidFill>
            <a:srgbClr val="ECF0F8"/>
          </a:solidFill>
          <a:ln w="12700">
            <a:solidFill>
              <a:srgbClr val="D0D8E8"/>
            </a:solidFill>
          </a:ln>
        </p:spPr>
        <p:txBody>
          <a:bodyPr wrap="square" lIns="91440" tIns="45720" rIns="91440" bIns="45720" rtlCol="0" anchor="ctr"/>
          <a:lstStyle/>
          <a:p>
            <a:pPr algn="l">
              <a:buNone/>
            </a:pPr>
            <a:r>
              <a:rPr lang="es-CL" sz="1300" dirty="0">
                <a:solidFill>
                  <a:srgbClr val="1A2A3A"/>
                </a:solidFill>
                <a:latin typeface="Aptos SemiBold" panose="020B0004020202020204" pitchFamily="34" charset="0"/>
              </a:rPr>
              <a:t>HLB </a:t>
            </a:r>
            <a:r>
              <a:rPr lang="es-CL" sz="1300" dirty="0" err="1">
                <a:solidFill>
                  <a:srgbClr val="1A2A3A"/>
                </a:solidFill>
                <a:latin typeface="Aptos SemiBold" panose="020B0004020202020204" pitchFamily="34" charset="0"/>
              </a:rPr>
              <a:t>Surlatina</a:t>
            </a:r>
            <a:endParaRPr lang="es-CL" sz="1300" dirty="0">
              <a:solidFill>
                <a:srgbClr val="1A2A3A"/>
              </a:solidFill>
              <a:latin typeface="Aptos SemiBold" panose="020B0004020202020204" pitchFamily="34" charset="0"/>
            </a:endParaRPr>
          </a:p>
        </p:txBody>
      </p:sp>
      <p:sp>
        <p:nvSpPr>
          <p:cNvPr id="32" name="TableRowUF2"/>
          <p:cNvSpPr/>
          <p:nvPr/>
        </p:nvSpPr>
        <p:spPr>
          <a:xfrm>
            <a:off x="5989585" y="2460000"/>
            <a:ext cx="1000000" cy="430000"/>
          </a:xfrm>
          <a:prstGeom prst="rect">
            <a:avLst/>
          </a:prstGeom>
          <a:solidFill>
            <a:srgbClr val="ECF0F8"/>
          </a:solidFill>
          <a:ln w="12700">
            <a:solidFill>
              <a:srgbClr val="D0D8E8"/>
            </a:solidFill>
          </a:ln>
        </p:spPr>
        <p:txBody>
          <a:bodyPr wrap="square" lIns="91440" tIns="45720" rIns="91440" bIns="45720" rtlCol="0" anchor="ctr"/>
          <a:lstStyle/>
          <a:p>
            <a:pPr algn="ctr">
              <a:buNone/>
            </a:pPr>
            <a:r>
              <a:rPr lang="es-CL" sz="1300" dirty="0">
                <a:solidFill>
                  <a:srgbClr val="1A2A3A"/>
                </a:solidFill>
                <a:latin typeface="Aptos SemiBold" panose="020B0004020202020204" pitchFamily="34" charset="0"/>
              </a:rPr>
              <a:t>110</a:t>
            </a:r>
          </a:p>
        </p:txBody>
      </p:sp>
      <p:sp>
        <p:nvSpPr>
          <p:cNvPr id="23" name="TableRow3"/>
          <p:cNvSpPr/>
          <p:nvPr/>
        </p:nvSpPr>
        <p:spPr>
          <a:xfrm>
            <a:off x="489585" y="2940000"/>
            <a:ext cx="5500000" cy="430000"/>
          </a:xfrm>
          <a:prstGeom prst="rect">
            <a:avLst/>
          </a:prstGeom>
          <a:solidFill>
            <a:srgbClr val="FFFFFF"/>
          </a:solidFill>
          <a:ln w="12700">
            <a:solidFill>
              <a:srgbClr val="D0D8E8"/>
            </a:solidFill>
          </a:ln>
        </p:spPr>
        <p:txBody>
          <a:bodyPr wrap="square" lIns="91440" tIns="45720" rIns="91440" bIns="45720" rtlCol="0" anchor="ctr"/>
          <a:lstStyle/>
          <a:p>
            <a:pPr algn="l">
              <a:buNone/>
            </a:pPr>
            <a:r>
              <a:rPr lang="es-CL" sz="1300" dirty="0" err="1">
                <a:solidFill>
                  <a:srgbClr val="1A2A3A"/>
                </a:solidFill>
                <a:latin typeface="Aptos SemiBold" panose="020B0004020202020204" pitchFamily="34" charset="0"/>
              </a:rPr>
              <a:t>Closer</a:t>
            </a:r>
            <a:r>
              <a:rPr lang="es-CL" sz="1300" dirty="0">
                <a:solidFill>
                  <a:srgbClr val="1A2A3A"/>
                </a:solidFill>
                <a:latin typeface="Aptos SemiBold" panose="020B0004020202020204" pitchFamily="34" charset="0"/>
              </a:rPr>
              <a:t> Agile</a:t>
            </a:r>
          </a:p>
        </p:txBody>
      </p:sp>
      <p:sp>
        <p:nvSpPr>
          <p:cNvPr id="33" name="TableRowUF3"/>
          <p:cNvSpPr/>
          <p:nvPr/>
        </p:nvSpPr>
        <p:spPr>
          <a:xfrm>
            <a:off x="5989585" y="2940000"/>
            <a:ext cx="1000000" cy="430000"/>
          </a:xfrm>
          <a:prstGeom prst="rect">
            <a:avLst/>
          </a:prstGeom>
          <a:solidFill>
            <a:srgbClr val="FFFFFF"/>
          </a:solidFill>
          <a:ln w="12700">
            <a:solidFill>
              <a:srgbClr val="D0D8E8"/>
            </a:solidFill>
          </a:ln>
        </p:spPr>
        <p:txBody>
          <a:bodyPr wrap="square" lIns="91440" tIns="45720" rIns="91440" bIns="45720" rtlCol="0" anchor="ctr"/>
          <a:lstStyle/>
          <a:p>
            <a:pPr algn="ctr">
              <a:buNone/>
            </a:pPr>
            <a:r>
              <a:rPr lang="es-CL" sz="1300" dirty="0">
                <a:solidFill>
                  <a:srgbClr val="1A2A3A"/>
                </a:solidFill>
                <a:latin typeface="Aptos SemiBold" panose="020B0004020202020204" pitchFamily="34" charset="0"/>
              </a:rPr>
              <a:t>110</a:t>
            </a:r>
          </a:p>
        </p:txBody>
      </p:sp>
      <p:pic>
        <p:nvPicPr>
          <p:cNvPr id="99" name="LABLogo"/>
          <p:cNvPicPr>
            <a:picLocks noChangeAspect="1"/>
          </p:cNvPicPr>
          <p:nvPr/>
        </p:nvPicPr>
        <p:blipFill>
          <a:blip r:embed="rId3"/>
          <a:stretch>
            <a:fillRect/>
          </a:stretch>
        </p:blipFill>
        <p:spPr>
          <a:xfrm>
            <a:off x="7735946" y="234541"/>
            <a:ext cx="1042294" cy="359819"/>
          </a:xfrm>
          <a:prstGeom prst="rect">
            <a:avLst/>
          </a:prstGeom>
        </p:spPr>
      </p:pic>
      <p:sp>
        <p:nvSpPr>
          <p:cNvPr id="6" name="SectionTitle">
            <a:extLst>
              <a:ext uri="{FF2B5EF4-FFF2-40B4-BE49-F238E27FC236}">
                <a16:creationId xmlns:a16="http://schemas.microsoft.com/office/drawing/2014/main" id="{979A6C78-7360-CB00-7FAD-C6F3C3471C1A}"/>
              </a:ext>
            </a:extLst>
          </p:cNvPr>
          <p:cNvSpPr/>
          <p:nvPr/>
        </p:nvSpPr>
        <p:spPr>
          <a:xfrm>
            <a:off x="216610" y="154150"/>
            <a:ext cx="7200000" cy="550000"/>
          </a:xfrm>
          <a:prstGeom prst="rect">
            <a:avLst/>
          </a:prstGeom>
          <a:noFill/>
          <a:ln/>
        </p:spPr>
        <p:txBody>
          <a:bodyPr wrap="square" lIns="0" tIns="0" rIns="0" bIns="0" rtlCol="0" anchor="ctr"/>
          <a:lstStyle/>
          <a:p>
            <a:pPr marL="0" indent="0" algn="l">
              <a:buNone/>
            </a:pPr>
            <a:r>
              <a:rPr lang="es-CL" sz="1800" b="1" dirty="0">
                <a:solidFill>
                  <a:srgbClr val="FFFFFF"/>
                </a:solidFill>
                <a:latin typeface="Aptos SemiBold" panose="020B0004020202020204" pitchFamily="34" charset="0"/>
              </a:rPr>
              <a:t>AUDITORÍA 2026</a:t>
            </a:r>
          </a:p>
          <a:p>
            <a:r>
              <a:rPr lang="es-CL" sz="1600" dirty="0">
                <a:solidFill>
                  <a:srgbClr val="C8D8EC"/>
                </a:solidFill>
                <a:latin typeface="Aptos SemiBold" panose="020B0004020202020204" pitchFamily="34" charset="0"/>
              </a:rPr>
              <a:t>Elección de empresas externas de auditoría</a:t>
            </a:r>
          </a:p>
        </p:txBody>
      </p:sp>
      <p:sp>
        <p:nvSpPr>
          <p:cNvPr id="7" name="TableRow2">
            <a:extLst>
              <a:ext uri="{FF2B5EF4-FFF2-40B4-BE49-F238E27FC236}">
                <a16:creationId xmlns:a16="http://schemas.microsoft.com/office/drawing/2014/main" id="{990964D9-2AFD-9DCF-5928-F037C9D8E71A}"/>
              </a:ext>
            </a:extLst>
          </p:cNvPr>
          <p:cNvSpPr/>
          <p:nvPr/>
        </p:nvSpPr>
        <p:spPr>
          <a:xfrm>
            <a:off x="489585" y="3418150"/>
            <a:ext cx="5500000" cy="430000"/>
          </a:xfrm>
          <a:prstGeom prst="rect">
            <a:avLst/>
          </a:prstGeom>
          <a:solidFill>
            <a:srgbClr val="ECF0F8"/>
          </a:solidFill>
          <a:ln w="12700">
            <a:solidFill>
              <a:srgbClr val="D0D8E8"/>
            </a:solidFill>
          </a:ln>
        </p:spPr>
        <p:txBody>
          <a:bodyPr wrap="square" lIns="91440" tIns="45720" rIns="91440" bIns="45720" rtlCol="0" anchor="ctr"/>
          <a:lstStyle/>
          <a:p>
            <a:pPr algn="l">
              <a:buNone/>
            </a:pPr>
            <a:r>
              <a:rPr lang="es-CL" sz="1300" dirty="0">
                <a:solidFill>
                  <a:srgbClr val="1A2A3A"/>
                </a:solidFill>
                <a:latin typeface="Aptos" panose="020B0004020202020204" pitchFamily="34" charset="0"/>
              </a:rPr>
              <a:t>Grant Thorton</a:t>
            </a:r>
          </a:p>
        </p:txBody>
      </p:sp>
      <p:sp>
        <p:nvSpPr>
          <p:cNvPr id="8" name="TableRowUF2">
            <a:extLst>
              <a:ext uri="{FF2B5EF4-FFF2-40B4-BE49-F238E27FC236}">
                <a16:creationId xmlns:a16="http://schemas.microsoft.com/office/drawing/2014/main" id="{9617DA28-B66C-B6BE-26C7-B81BA8F9D0DC}"/>
              </a:ext>
            </a:extLst>
          </p:cNvPr>
          <p:cNvSpPr/>
          <p:nvPr/>
        </p:nvSpPr>
        <p:spPr>
          <a:xfrm>
            <a:off x="5989585" y="3418150"/>
            <a:ext cx="1000000" cy="430000"/>
          </a:xfrm>
          <a:prstGeom prst="rect">
            <a:avLst/>
          </a:prstGeom>
          <a:solidFill>
            <a:srgbClr val="ECF0F8"/>
          </a:solidFill>
          <a:ln w="12700">
            <a:solidFill>
              <a:srgbClr val="D0D8E8"/>
            </a:solidFill>
          </a:ln>
        </p:spPr>
        <p:txBody>
          <a:bodyPr wrap="square" lIns="91440" tIns="45720" rIns="91440" bIns="45720" rtlCol="0" anchor="ctr"/>
          <a:lstStyle/>
          <a:p>
            <a:pPr algn="ctr">
              <a:buNone/>
            </a:pPr>
            <a:r>
              <a:rPr lang="es-CL" sz="1300" dirty="0">
                <a:solidFill>
                  <a:srgbClr val="1A2A3A"/>
                </a:solidFill>
                <a:latin typeface="Aptos" panose="020B0004020202020204" pitchFamily="34" charset="0"/>
              </a:rPr>
              <a:t>240</a:t>
            </a:r>
          </a:p>
        </p:txBody>
      </p:sp>
      <p:sp>
        <p:nvSpPr>
          <p:cNvPr id="9" name="TableRow3">
            <a:extLst>
              <a:ext uri="{FF2B5EF4-FFF2-40B4-BE49-F238E27FC236}">
                <a16:creationId xmlns:a16="http://schemas.microsoft.com/office/drawing/2014/main" id="{8BD44627-50EA-9C31-8A67-1BBDA38ED3F9}"/>
              </a:ext>
            </a:extLst>
          </p:cNvPr>
          <p:cNvSpPr/>
          <p:nvPr/>
        </p:nvSpPr>
        <p:spPr>
          <a:xfrm>
            <a:off x="489585" y="3898150"/>
            <a:ext cx="5500000" cy="430000"/>
          </a:xfrm>
          <a:prstGeom prst="rect">
            <a:avLst/>
          </a:prstGeom>
          <a:solidFill>
            <a:srgbClr val="FFFFFF"/>
          </a:solidFill>
          <a:ln w="12700">
            <a:solidFill>
              <a:srgbClr val="D0D8E8"/>
            </a:solidFill>
          </a:ln>
        </p:spPr>
        <p:txBody>
          <a:bodyPr wrap="square" lIns="91440" tIns="45720" rIns="91440" bIns="45720" rtlCol="0" anchor="ctr"/>
          <a:lstStyle/>
          <a:p>
            <a:pPr algn="l">
              <a:buNone/>
            </a:pPr>
            <a:r>
              <a:rPr lang="es-CL" sz="1300" dirty="0">
                <a:solidFill>
                  <a:srgbClr val="1A2A3A"/>
                </a:solidFill>
                <a:latin typeface="Aptos" panose="020B0004020202020204" pitchFamily="34" charset="0"/>
              </a:rPr>
              <a:t>PKF</a:t>
            </a:r>
          </a:p>
        </p:txBody>
      </p:sp>
      <p:sp>
        <p:nvSpPr>
          <p:cNvPr id="11" name="TableRowUF3">
            <a:extLst>
              <a:ext uri="{FF2B5EF4-FFF2-40B4-BE49-F238E27FC236}">
                <a16:creationId xmlns:a16="http://schemas.microsoft.com/office/drawing/2014/main" id="{159C34BB-AD31-8DEC-61C7-9E155335751C}"/>
              </a:ext>
            </a:extLst>
          </p:cNvPr>
          <p:cNvSpPr/>
          <p:nvPr/>
        </p:nvSpPr>
        <p:spPr>
          <a:xfrm>
            <a:off x="5989585" y="3898150"/>
            <a:ext cx="1000000" cy="430000"/>
          </a:xfrm>
          <a:prstGeom prst="rect">
            <a:avLst/>
          </a:prstGeom>
          <a:solidFill>
            <a:srgbClr val="FFFFFF"/>
          </a:solidFill>
          <a:ln w="12700">
            <a:solidFill>
              <a:srgbClr val="D0D8E8"/>
            </a:solidFill>
          </a:ln>
        </p:spPr>
        <p:txBody>
          <a:bodyPr wrap="square" lIns="91440" tIns="45720" rIns="91440" bIns="45720" rtlCol="0" anchor="ctr"/>
          <a:lstStyle/>
          <a:p>
            <a:pPr algn="ctr">
              <a:buNone/>
            </a:pPr>
            <a:r>
              <a:rPr lang="es-CL" sz="1300" dirty="0">
                <a:solidFill>
                  <a:srgbClr val="1A2A3A"/>
                </a:solidFill>
                <a:latin typeface="Aptos" panose="020B0004020202020204" pitchFamily="34" charset="0"/>
              </a:rPr>
              <a:t>90</a:t>
            </a:r>
          </a:p>
        </p:txBody>
      </p:sp>
      <p:sp>
        <p:nvSpPr>
          <p:cNvPr id="12" name="TableRow2">
            <a:extLst>
              <a:ext uri="{FF2B5EF4-FFF2-40B4-BE49-F238E27FC236}">
                <a16:creationId xmlns:a16="http://schemas.microsoft.com/office/drawing/2014/main" id="{DC9256EE-77B4-6C33-7E79-F79BFB521FC0}"/>
              </a:ext>
            </a:extLst>
          </p:cNvPr>
          <p:cNvSpPr/>
          <p:nvPr/>
        </p:nvSpPr>
        <p:spPr>
          <a:xfrm>
            <a:off x="489585" y="4378150"/>
            <a:ext cx="5500000" cy="430000"/>
          </a:xfrm>
          <a:prstGeom prst="rect">
            <a:avLst/>
          </a:prstGeom>
          <a:solidFill>
            <a:srgbClr val="ECF0F8"/>
          </a:solidFill>
          <a:ln w="12700">
            <a:solidFill>
              <a:srgbClr val="D0D8E8"/>
            </a:solidFill>
          </a:ln>
        </p:spPr>
        <p:txBody>
          <a:bodyPr wrap="square" lIns="91440" tIns="45720" rIns="91440" bIns="45720" rtlCol="0" anchor="ctr"/>
          <a:lstStyle/>
          <a:p>
            <a:pPr algn="l">
              <a:buNone/>
            </a:pPr>
            <a:r>
              <a:rPr lang="es-CL" sz="1300" dirty="0" err="1">
                <a:solidFill>
                  <a:srgbClr val="1A2A3A"/>
                </a:solidFill>
                <a:latin typeface="Aptos" panose="020B0004020202020204" pitchFamily="34" charset="0"/>
              </a:rPr>
              <a:t>Forvis</a:t>
            </a:r>
            <a:r>
              <a:rPr lang="es-CL" sz="1300" dirty="0">
                <a:solidFill>
                  <a:srgbClr val="1A2A3A"/>
                </a:solidFill>
                <a:latin typeface="Aptos" panose="020B0004020202020204" pitchFamily="34" charset="0"/>
              </a:rPr>
              <a:t> </a:t>
            </a:r>
            <a:r>
              <a:rPr lang="es-CL" sz="1300" dirty="0" err="1">
                <a:solidFill>
                  <a:srgbClr val="1A2A3A"/>
                </a:solidFill>
                <a:latin typeface="Aptos" panose="020B0004020202020204" pitchFamily="34" charset="0"/>
              </a:rPr>
              <a:t>Mazars</a:t>
            </a:r>
            <a:endParaRPr lang="es-CL" sz="1300" dirty="0">
              <a:solidFill>
                <a:srgbClr val="1A2A3A"/>
              </a:solidFill>
              <a:latin typeface="Aptos" panose="020B0004020202020204" pitchFamily="34" charset="0"/>
            </a:endParaRPr>
          </a:p>
        </p:txBody>
      </p:sp>
      <p:sp>
        <p:nvSpPr>
          <p:cNvPr id="13" name="TableRowUF2">
            <a:extLst>
              <a:ext uri="{FF2B5EF4-FFF2-40B4-BE49-F238E27FC236}">
                <a16:creationId xmlns:a16="http://schemas.microsoft.com/office/drawing/2014/main" id="{0E0933EB-63E8-9242-59CE-8638AEAFCECA}"/>
              </a:ext>
            </a:extLst>
          </p:cNvPr>
          <p:cNvSpPr/>
          <p:nvPr/>
        </p:nvSpPr>
        <p:spPr>
          <a:xfrm>
            <a:off x="5989585" y="4378150"/>
            <a:ext cx="1000000" cy="430000"/>
          </a:xfrm>
          <a:prstGeom prst="rect">
            <a:avLst/>
          </a:prstGeom>
          <a:solidFill>
            <a:srgbClr val="ECF0F8"/>
          </a:solidFill>
          <a:ln w="12700">
            <a:solidFill>
              <a:srgbClr val="D0D8E8"/>
            </a:solidFill>
          </a:ln>
        </p:spPr>
        <p:txBody>
          <a:bodyPr wrap="square" lIns="91440" tIns="45720" rIns="91440" bIns="45720" rtlCol="0" anchor="ctr"/>
          <a:lstStyle/>
          <a:p>
            <a:pPr algn="ctr">
              <a:buNone/>
            </a:pPr>
            <a:r>
              <a:rPr lang="es-CL" sz="1300" dirty="0">
                <a:solidFill>
                  <a:srgbClr val="1A2A3A"/>
                </a:solidFill>
                <a:latin typeface="Aptos" panose="020B0004020202020204" pitchFamily="34" charset="0"/>
              </a:rPr>
              <a:t>940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Bg"/>
          <p:cNvSpPr/>
          <p:nvPr/>
        </p:nvSpPr>
        <p:spPr>
          <a:xfrm>
            <a:off x="0" y="0"/>
            <a:ext cx="9144000" cy="822960"/>
          </a:xfrm>
          <a:prstGeom prst="rect">
            <a:avLst/>
          </a:prstGeom>
          <a:solidFill>
            <a:srgbClr val="0D2B55"/>
          </a:solidFill>
          <a:ln w="12700">
            <a:noFill/>
            <a:prstDash val="solid"/>
          </a:ln>
        </p:spPr>
        <p:txBody>
          <a:bodyPr/>
          <a:lstStyle/>
          <a:p>
            <a:endParaRPr lang="en-CL"/>
          </a:p>
        </p:txBody>
      </p:sp>
      <p:sp>
        <p:nvSpPr>
          <p:cNvPr id="3" name="HeaderAccent"/>
          <p:cNvSpPr/>
          <p:nvPr/>
        </p:nvSpPr>
        <p:spPr>
          <a:xfrm>
            <a:off x="0" y="822960"/>
            <a:ext cx="9144000" cy="64008"/>
          </a:xfrm>
          <a:prstGeom prst="rect">
            <a:avLst/>
          </a:prstGeom>
          <a:solidFill>
            <a:srgbClr val="4A7A9B"/>
          </a:solidFill>
          <a:ln w="12700">
            <a:noFill/>
            <a:prstDash val="solid"/>
          </a:ln>
        </p:spPr>
        <p:txBody>
          <a:bodyPr/>
          <a:lstStyle/>
          <a:p>
            <a:endParaRPr lang="en-CL"/>
          </a:p>
        </p:txBody>
      </p:sp>
      <p:sp>
        <p:nvSpPr>
          <p:cNvPr id="5" name="Subtitle"/>
          <p:cNvSpPr/>
          <p:nvPr/>
        </p:nvSpPr>
        <p:spPr>
          <a:xfrm>
            <a:off x="365760" y="560000"/>
            <a:ext cx="7200000" cy="330000"/>
          </a:xfrm>
          <a:prstGeom prst="rect">
            <a:avLst/>
          </a:prstGeom>
          <a:noFill/>
          <a:ln/>
        </p:spPr>
        <p:txBody>
          <a:bodyPr wrap="square" lIns="0" tIns="0" rIns="0" bIns="0" rtlCol="0" anchor="ctr"/>
          <a:lstStyle/>
          <a:p>
            <a:pPr marL="0" indent="0" algn="l">
              <a:buNone/>
            </a:pPr>
            <a:endParaRPr lang="es-CL" sz="1400" dirty="0">
              <a:solidFill>
                <a:srgbClr val="C8D8EC"/>
              </a:solidFill>
              <a:latin typeface="Calibri" pitchFamily="34" charset="0"/>
            </a:endParaRPr>
          </a:p>
        </p:txBody>
      </p:sp>
      <p:pic>
        <p:nvPicPr>
          <p:cNvPr id="99" name="LABLogo"/>
          <p:cNvPicPr>
            <a:picLocks noChangeAspect="1"/>
          </p:cNvPicPr>
          <p:nvPr/>
        </p:nvPicPr>
        <p:blipFill>
          <a:blip r:embed="rId3"/>
          <a:stretch>
            <a:fillRect/>
          </a:stretch>
        </p:blipFill>
        <p:spPr>
          <a:xfrm>
            <a:off x="7735946" y="234541"/>
            <a:ext cx="1042294" cy="359819"/>
          </a:xfrm>
          <a:prstGeom prst="rect">
            <a:avLst/>
          </a:prstGeom>
        </p:spPr>
      </p:pic>
      <p:sp>
        <p:nvSpPr>
          <p:cNvPr id="6" name="SectionTitle">
            <a:extLst>
              <a:ext uri="{FF2B5EF4-FFF2-40B4-BE49-F238E27FC236}">
                <a16:creationId xmlns:a16="http://schemas.microsoft.com/office/drawing/2014/main" id="{9D698FED-9610-6000-CAF2-FF7818616214}"/>
              </a:ext>
            </a:extLst>
          </p:cNvPr>
          <p:cNvSpPr/>
          <p:nvPr/>
        </p:nvSpPr>
        <p:spPr>
          <a:xfrm>
            <a:off x="272975" y="173807"/>
            <a:ext cx="7292785" cy="550000"/>
          </a:xfrm>
          <a:prstGeom prst="rect">
            <a:avLst/>
          </a:prstGeom>
          <a:noFill/>
          <a:ln/>
        </p:spPr>
        <p:txBody>
          <a:bodyPr wrap="square" lIns="0" tIns="0" rIns="0" bIns="0" rtlCol="0" anchor="ctr"/>
          <a:lstStyle/>
          <a:p>
            <a:pPr marL="0" indent="0" algn="l">
              <a:buNone/>
            </a:pPr>
            <a:r>
              <a:rPr lang="es-CL" sz="1800" b="1" dirty="0">
                <a:solidFill>
                  <a:srgbClr val="FFFFFF"/>
                </a:solidFill>
                <a:latin typeface="Aptos SemiBold" panose="020B0004020202020204" pitchFamily="34" charset="0"/>
              </a:rPr>
              <a:t>INFORME ANUAL</a:t>
            </a:r>
          </a:p>
          <a:p>
            <a:r>
              <a:rPr lang="es-CL" sz="1600" dirty="0">
                <a:solidFill>
                  <a:srgbClr val="C8D8EC"/>
                </a:solidFill>
                <a:latin typeface="Aptos SemiBold" panose="020B0004020202020204" pitchFamily="34" charset="0"/>
              </a:rPr>
              <a:t>Comité de Vigilancia</a:t>
            </a:r>
          </a:p>
        </p:txBody>
      </p:sp>
      <p:sp>
        <p:nvSpPr>
          <p:cNvPr id="7" name="TextBox 17">
            <a:extLst>
              <a:ext uri="{FF2B5EF4-FFF2-40B4-BE49-F238E27FC236}">
                <a16:creationId xmlns:a16="http://schemas.microsoft.com/office/drawing/2014/main" id="{391C3C3E-4108-B79E-87AA-6F06C0036B63}"/>
              </a:ext>
            </a:extLst>
          </p:cNvPr>
          <p:cNvSpPr txBox="1"/>
          <p:nvPr/>
        </p:nvSpPr>
        <p:spPr>
          <a:xfrm>
            <a:off x="0" y="1209153"/>
            <a:ext cx="9039225" cy="3054169"/>
          </a:xfrm>
          <a:prstGeom prst="rect">
            <a:avLst/>
          </a:prstGeom>
          <a:noFill/>
        </p:spPr>
        <p:txBody>
          <a:bodyPr wrap="square" rtlCol="0">
            <a:spAutoFit/>
          </a:bodyPr>
          <a:lstStyle/>
          <a:p>
            <a:pPr marL="285750" indent="-285750" algn="just">
              <a:spcAft>
                <a:spcPts val="1800"/>
              </a:spcAft>
              <a:buFont typeface="Arial" panose="020B0604020202020204" pitchFamily="34" charset="0"/>
              <a:buChar char="•"/>
            </a:pPr>
            <a:endParaRPr lang="es-ES" sz="1200" dirty="0">
              <a:latin typeface="Aptos" panose="020B0004020202020204" pitchFamily="34" charset="0"/>
            </a:endParaRPr>
          </a:p>
          <a:p>
            <a:pPr marL="447675" indent="-285750" algn="just">
              <a:lnSpc>
                <a:spcPct val="113000"/>
              </a:lnSpc>
              <a:spcAft>
                <a:spcPts val="1800"/>
              </a:spcAft>
              <a:buFont typeface="Arial" panose="020B0604020202020204" pitchFamily="34" charset="0"/>
              <a:buChar char="•"/>
            </a:pPr>
            <a:r>
              <a:rPr lang="es-CL" sz="1200" dirty="0">
                <a:latin typeface="Aptos" panose="020B0004020202020204" pitchFamily="34" charset="0"/>
              </a:rPr>
              <a:t>Con fecha 25 de mayo de 2026, se recibió el informe firmado del Comité de Vigilancia, en el que recomiendan:</a:t>
            </a:r>
          </a:p>
          <a:p>
            <a:pPr marL="714375" lvl="0" indent="-285750" eaLnBrk="0" fontAlgn="base" hangingPunct="0">
              <a:lnSpc>
                <a:spcPct val="113000"/>
              </a:lnSpc>
              <a:spcBef>
                <a:spcPct val="0"/>
              </a:spcBef>
              <a:spcAft>
                <a:spcPts val="1200"/>
              </a:spcAft>
              <a:buFont typeface="Arial" panose="020B0604020202020204" pitchFamily="34" charset="0"/>
              <a:buChar char="•"/>
            </a:pPr>
            <a:r>
              <a:rPr lang="es-CL" sz="1200" dirty="0">
                <a:latin typeface="Aptos" panose="020B0004020202020204" pitchFamily="34" charset="0"/>
              </a:rPr>
              <a:t>La contratación de auditorías forenses y revisiones independientes especializadas destinadas a </a:t>
            </a:r>
            <a:r>
              <a:rPr lang="es-CL" sz="1200" b="1" dirty="0">
                <a:latin typeface="Aptos" panose="020B0004020202020204" pitchFamily="34" charset="0"/>
              </a:rPr>
              <a:t>reconstruir trazabilidad </a:t>
            </a:r>
            <a:r>
              <a:rPr lang="es-CL" sz="1200" dirty="0">
                <a:latin typeface="Aptos" panose="020B0004020202020204" pitchFamily="34" charset="0"/>
              </a:rPr>
              <a:t>financiera, bancaria, documental, contractual, societaria de operaciones históricas del Fondo y correcta incorporación patrimonial de inversiones subyacentes.</a:t>
            </a:r>
            <a:endParaRPr lang="es-CL" sz="1200" noProof="0" dirty="0">
              <a:latin typeface="Aptos" panose="020B0004020202020204" pitchFamily="34" charset="0"/>
            </a:endParaRPr>
          </a:p>
          <a:p>
            <a:pPr marL="714375" lvl="0" indent="-285750" eaLnBrk="0" fontAlgn="base" hangingPunct="0">
              <a:lnSpc>
                <a:spcPct val="113000"/>
              </a:lnSpc>
              <a:spcBef>
                <a:spcPct val="0"/>
              </a:spcBef>
              <a:spcAft>
                <a:spcPts val="1200"/>
              </a:spcAft>
              <a:buFont typeface="Arial" panose="020B0604020202020204" pitchFamily="34" charset="0"/>
              <a:buChar char="•"/>
            </a:pPr>
            <a:r>
              <a:rPr lang="es-CL" sz="1200" dirty="0">
                <a:latin typeface="Aptos" panose="020B0004020202020204" pitchFamily="34" charset="0"/>
              </a:rPr>
              <a:t>La instrucción formal a la Administradora para efectos de continuar procesos de regularización y reconstrucción documental, recopilación de antecedentes históricos y fortalecimiento de controles internos. </a:t>
            </a:r>
          </a:p>
          <a:p>
            <a:pPr marL="714375" lvl="0" indent="-285750" eaLnBrk="0" fontAlgn="base" hangingPunct="0">
              <a:lnSpc>
                <a:spcPct val="113000"/>
              </a:lnSpc>
              <a:spcBef>
                <a:spcPct val="0"/>
              </a:spcBef>
              <a:spcAft>
                <a:spcPts val="1200"/>
              </a:spcAft>
              <a:buFont typeface="Arial" panose="020B0604020202020204" pitchFamily="34" charset="0"/>
              <a:buChar char="•"/>
            </a:pPr>
            <a:r>
              <a:rPr lang="es-CL" sz="1200" dirty="0">
                <a:latin typeface="Aptos" panose="020B0004020202020204" pitchFamily="34" charset="0"/>
              </a:rPr>
              <a:t>La instrucción formal a la Administradora para ejercer, previo análisis técnicos y legales especializado, las acciones de resguardo patrimonial que pudieren corresponder en interés del Fondo.</a:t>
            </a:r>
          </a:p>
          <a:p>
            <a:pPr algn="just">
              <a:spcAft>
                <a:spcPts val="600"/>
              </a:spcAft>
            </a:pPr>
            <a:endParaRPr lang="es-ES_tradnl" sz="1200" noProof="0" dirty="0">
              <a:latin typeface="Aptos" panose="020B00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B823CB-595F-F34B-0CA7-18B2AD08B276}"/>
            </a:ext>
          </a:extLst>
        </p:cNvPr>
        <p:cNvGrpSpPr/>
        <p:nvPr/>
      </p:nvGrpSpPr>
      <p:grpSpPr>
        <a:xfrm>
          <a:off x="0" y="0"/>
          <a:ext cx="0" cy="0"/>
          <a:chOff x="0" y="0"/>
          <a:chExt cx="0" cy="0"/>
        </a:xfrm>
      </p:grpSpPr>
      <p:sp>
        <p:nvSpPr>
          <p:cNvPr id="2" name="HeaderBg">
            <a:extLst>
              <a:ext uri="{FF2B5EF4-FFF2-40B4-BE49-F238E27FC236}">
                <a16:creationId xmlns:a16="http://schemas.microsoft.com/office/drawing/2014/main" id="{F36DD57B-FC7A-3A8E-98D0-43E8E3414599}"/>
              </a:ext>
            </a:extLst>
          </p:cNvPr>
          <p:cNvSpPr/>
          <p:nvPr/>
        </p:nvSpPr>
        <p:spPr>
          <a:xfrm>
            <a:off x="0" y="0"/>
            <a:ext cx="9144000" cy="822960"/>
          </a:xfrm>
          <a:prstGeom prst="rect">
            <a:avLst/>
          </a:prstGeom>
          <a:solidFill>
            <a:srgbClr val="0D2B55"/>
          </a:solidFill>
          <a:ln w="12700">
            <a:noFill/>
            <a:prstDash val="solid"/>
          </a:ln>
        </p:spPr>
        <p:txBody>
          <a:bodyPr/>
          <a:lstStyle/>
          <a:p>
            <a:endParaRPr lang="en-CL"/>
          </a:p>
        </p:txBody>
      </p:sp>
      <p:sp>
        <p:nvSpPr>
          <p:cNvPr id="3" name="HeaderAccent">
            <a:extLst>
              <a:ext uri="{FF2B5EF4-FFF2-40B4-BE49-F238E27FC236}">
                <a16:creationId xmlns:a16="http://schemas.microsoft.com/office/drawing/2014/main" id="{125F0C03-FB71-62FB-66B5-3B123E7C10E0}"/>
              </a:ext>
            </a:extLst>
          </p:cNvPr>
          <p:cNvSpPr/>
          <p:nvPr/>
        </p:nvSpPr>
        <p:spPr>
          <a:xfrm>
            <a:off x="0" y="822960"/>
            <a:ext cx="9144000" cy="64008"/>
          </a:xfrm>
          <a:prstGeom prst="rect">
            <a:avLst/>
          </a:prstGeom>
          <a:solidFill>
            <a:srgbClr val="4A7A9B"/>
          </a:solidFill>
          <a:ln w="12700">
            <a:noFill/>
            <a:prstDash val="solid"/>
          </a:ln>
        </p:spPr>
        <p:txBody>
          <a:bodyPr/>
          <a:lstStyle/>
          <a:p>
            <a:endParaRPr lang="en-CL"/>
          </a:p>
        </p:txBody>
      </p:sp>
      <p:sp>
        <p:nvSpPr>
          <p:cNvPr id="10" name="Text10">
            <a:extLst>
              <a:ext uri="{FF2B5EF4-FFF2-40B4-BE49-F238E27FC236}">
                <a16:creationId xmlns:a16="http://schemas.microsoft.com/office/drawing/2014/main" id="{CED77AEE-DD5B-4F28-9EF6-4AC76D5CA0AC}"/>
              </a:ext>
            </a:extLst>
          </p:cNvPr>
          <p:cNvSpPr/>
          <p:nvPr/>
        </p:nvSpPr>
        <p:spPr>
          <a:xfrm>
            <a:off x="365760" y="1194476"/>
            <a:ext cx="8412480" cy="400000"/>
          </a:xfrm>
          <a:prstGeom prst="rect">
            <a:avLst/>
          </a:prstGeom>
          <a:noFill/>
          <a:ln/>
        </p:spPr>
        <p:txBody>
          <a:bodyPr wrap="square" lIns="91440" tIns="45720" rIns="91440" bIns="45720" rtlCol="0" anchor="t"/>
          <a:lstStyle/>
          <a:p>
            <a:pPr marL="0" indent="0" algn="l">
              <a:buNone/>
            </a:pPr>
            <a:r>
              <a:rPr lang="es-CL" sz="1300" dirty="0">
                <a:solidFill>
                  <a:srgbClr val="1A2A3A"/>
                </a:solidFill>
                <a:latin typeface="Aptos" panose="020B0004020202020204" pitchFamily="34" charset="0"/>
              </a:rPr>
              <a:t>Se presenta la siguiente terna de empresas valorizadoras para el periodo 2026:</a:t>
            </a:r>
          </a:p>
        </p:txBody>
      </p:sp>
      <p:sp>
        <p:nvSpPr>
          <p:cNvPr id="20" name="TableRow0">
            <a:extLst>
              <a:ext uri="{FF2B5EF4-FFF2-40B4-BE49-F238E27FC236}">
                <a16:creationId xmlns:a16="http://schemas.microsoft.com/office/drawing/2014/main" id="{14802983-836D-E0C2-C93F-DDDCA3E058C2}"/>
              </a:ext>
            </a:extLst>
          </p:cNvPr>
          <p:cNvSpPr/>
          <p:nvPr/>
        </p:nvSpPr>
        <p:spPr>
          <a:xfrm>
            <a:off x="611645" y="1779270"/>
            <a:ext cx="5500000" cy="430000"/>
          </a:xfrm>
          <a:prstGeom prst="rect">
            <a:avLst/>
          </a:prstGeom>
          <a:solidFill>
            <a:srgbClr val="0D2B55"/>
          </a:solidFill>
          <a:ln w="12700">
            <a:solidFill>
              <a:srgbClr val="D0D8E8"/>
            </a:solidFill>
          </a:ln>
        </p:spPr>
        <p:txBody>
          <a:bodyPr wrap="square" lIns="91440" tIns="45720" rIns="91440" bIns="45720" rtlCol="0" anchor="ctr"/>
          <a:lstStyle/>
          <a:p>
            <a:pPr algn="l">
              <a:buNone/>
            </a:pPr>
            <a:r>
              <a:rPr lang="es-CL" sz="1300" b="1" dirty="0">
                <a:solidFill>
                  <a:srgbClr val="FFFFFF"/>
                </a:solidFill>
                <a:latin typeface="Calibri"/>
              </a:rPr>
              <a:t>Empresa Auditora</a:t>
            </a:r>
          </a:p>
        </p:txBody>
      </p:sp>
      <p:sp>
        <p:nvSpPr>
          <p:cNvPr id="30" name="TableRowUF0">
            <a:extLst>
              <a:ext uri="{FF2B5EF4-FFF2-40B4-BE49-F238E27FC236}">
                <a16:creationId xmlns:a16="http://schemas.microsoft.com/office/drawing/2014/main" id="{237B9819-CF70-F717-D932-F7BEE7F017A2}"/>
              </a:ext>
            </a:extLst>
          </p:cNvPr>
          <p:cNvSpPr/>
          <p:nvPr/>
        </p:nvSpPr>
        <p:spPr>
          <a:xfrm>
            <a:off x="6111645" y="1779270"/>
            <a:ext cx="1000000" cy="430000"/>
          </a:xfrm>
          <a:prstGeom prst="rect">
            <a:avLst/>
          </a:prstGeom>
          <a:solidFill>
            <a:srgbClr val="0D2B55"/>
          </a:solidFill>
          <a:ln w="12700">
            <a:solidFill>
              <a:srgbClr val="D0D8E8"/>
            </a:solidFill>
          </a:ln>
        </p:spPr>
        <p:txBody>
          <a:bodyPr wrap="square" lIns="91440" tIns="45720" rIns="91440" bIns="45720" rtlCol="0" anchor="ctr"/>
          <a:lstStyle/>
          <a:p>
            <a:pPr algn="ctr">
              <a:buNone/>
            </a:pPr>
            <a:r>
              <a:rPr lang="es-CL" sz="1300" b="1" dirty="0">
                <a:solidFill>
                  <a:srgbClr val="FFFFFF"/>
                </a:solidFill>
                <a:latin typeface="Calibri"/>
              </a:rPr>
              <a:t>UF</a:t>
            </a:r>
          </a:p>
        </p:txBody>
      </p:sp>
      <p:sp>
        <p:nvSpPr>
          <p:cNvPr id="21" name="TableRow1">
            <a:extLst>
              <a:ext uri="{FF2B5EF4-FFF2-40B4-BE49-F238E27FC236}">
                <a16:creationId xmlns:a16="http://schemas.microsoft.com/office/drawing/2014/main" id="{B86C8A7A-D38C-B3C6-6D5F-E82808C0DE66}"/>
              </a:ext>
            </a:extLst>
          </p:cNvPr>
          <p:cNvSpPr/>
          <p:nvPr/>
        </p:nvSpPr>
        <p:spPr>
          <a:xfrm>
            <a:off x="611645" y="2259270"/>
            <a:ext cx="5500000" cy="430000"/>
          </a:xfrm>
          <a:prstGeom prst="rect">
            <a:avLst/>
          </a:prstGeom>
          <a:solidFill>
            <a:srgbClr val="FFFFFF"/>
          </a:solidFill>
          <a:ln w="12700">
            <a:solidFill>
              <a:srgbClr val="D0D8E8"/>
            </a:solidFill>
          </a:ln>
        </p:spPr>
        <p:txBody>
          <a:bodyPr wrap="square" lIns="91440" tIns="45720" rIns="91440" bIns="45720" rtlCol="0" anchor="ctr"/>
          <a:lstStyle/>
          <a:p>
            <a:pPr algn="l">
              <a:buNone/>
            </a:pPr>
            <a:r>
              <a:rPr lang="es-CL" sz="1300" dirty="0">
                <a:solidFill>
                  <a:srgbClr val="1A2A3A"/>
                </a:solidFill>
                <a:latin typeface="Calibri"/>
              </a:rPr>
              <a:t>Asesorías M31</a:t>
            </a:r>
          </a:p>
        </p:txBody>
      </p:sp>
      <p:sp>
        <p:nvSpPr>
          <p:cNvPr id="31" name="TableRowUF1">
            <a:extLst>
              <a:ext uri="{FF2B5EF4-FFF2-40B4-BE49-F238E27FC236}">
                <a16:creationId xmlns:a16="http://schemas.microsoft.com/office/drawing/2014/main" id="{32FC0E67-D869-1A88-CD77-682FCEB8010B}"/>
              </a:ext>
            </a:extLst>
          </p:cNvPr>
          <p:cNvSpPr/>
          <p:nvPr/>
        </p:nvSpPr>
        <p:spPr>
          <a:xfrm>
            <a:off x="6111645" y="2259270"/>
            <a:ext cx="1000000" cy="430000"/>
          </a:xfrm>
          <a:prstGeom prst="rect">
            <a:avLst/>
          </a:prstGeom>
          <a:solidFill>
            <a:srgbClr val="FFFFFF"/>
          </a:solidFill>
          <a:ln w="12700">
            <a:solidFill>
              <a:srgbClr val="D0D8E8"/>
            </a:solidFill>
          </a:ln>
        </p:spPr>
        <p:txBody>
          <a:bodyPr wrap="square" lIns="91440" tIns="45720" rIns="91440" bIns="45720" rtlCol="0" anchor="ctr"/>
          <a:lstStyle/>
          <a:p>
            <a:pPr algn="ctr">
              <a:buNone/>
            </a:pPr>
            <a:r>
              <a:rPr lang="es-CL" sz="1300" dirty="0">
                <a:solidFill>
                  <a:srgbClr val="1A2A3A"/>
                </a:solidFill>
                <a:latin typeface="Calibri"/>
              </a:rPr>
              <a:t>50</a:t>
            </a:r>
          </a:p>
        </p:txBody>
      </p:sp>
      <p:sp>
        <p:nvSpPr>
          <p:cNvPr id="22" name="TableRow2">
            <a:extLst>
              <a:ext uri="{FF2B5EF4-FFF2-40B4-BE49-F238E27FC236}">
                <a16:creationId xmlns:a16="http://schemas.microsoft.com/office/drawing/2014/main" id="{A4EF1DEC-E150-AB0C-7A20-8F1FAE243B50}"/>
              </a:ext>
            </a:extLst>
          </p:cNvPr>
          <p:cNvSpPr/>
          <p:nvPr/>
        </p:nvSpPr>
        <p:spPr>
          <a:xfrm>
            <a:off x="611645" y="2739270"/>
            <a:ext cx="5500000" cy="430000"/>
          </a:xfrm>
          <a:prstGeom prst="rect">
            <a:avLst/>
          </a:prstGeom>
          <a:solidFill>
            <a:srgbClr val="ECF0F8"/>
          </a:solidFill>
          <a:ln w="12700">
            <a:solidFill>
              <a:srgbClr val="D0D8E8"/>
            </a:solidFill>
          </a:ln>
        </p:spPr>
        <p:txBody>
          <a:bodyPr wrap="square" lIns="91440" tIns="45720" rIns="91440" bIns="45720" rtlCol="0" anchor="ctr"/>
          <a:lstStyle/>
          <a:p>
            <a:pPr algn="l">
              <a:buNone/>
            </a:pPr>
            <a:r>
              <a:rPr lang="es-CL" sz="1300" dirty="0" err="1">
                <a:solidFill>
                  <a:srgbClr val="1A2A3A"/>
                </a:solidFill>
                <a:latin typeface="Calibri"/>
              </a:rPr>
              <a:t>Analytics</a:t>
            </a:r>
            <a:r>
              <a:rPr lang="es-CL" sz="1300" dirty="0">
                <a:solidFill>
                  <a:srgbClr val="1A2A3A"/>
                </a:solidFill>
                <a:latin typeface="Calibri"/>
              </a:rPr>
              <a:t> LAB</a:t>
            </a:r>
          </a:p>
        </p:txBody>
      </p:sp>
      <p:sp>
        <p:nvSpPr>
          <p:cNvPr id="32" name="TableRowUF2">
            <a:extLst>
              <a:ext uri="{FF2B5EF4-FFF2-40B4-BE49-F238E27FC236}">
                <a16:creationId xmlns:a16="http://schemas.microsoft.com/office/drawing/2014/main" id="{4EFC91C0-8897-9FD0-6C80-97B4D6E19080}"/>
              </a:ext>
            </a:extLst>
          </p:cNvPr>
          <p:cNvSpPr/>
          <p:nvPr/>
        </p:nvSpPr>
        <p:spPr>
          <a:xfrm>
            <a:off x="6111645" y="2739270"/>
            <a:ext cx="1000000" cy="430000"/>
          </a:xfrm>
          <a:prstGeom prst="rect">
            <a:avLst/>
          </a:prstGeom>
          <a:solidFill>
            <a:srgbClr val="ECF0F8"/>
          </a:solidFill>
          <a:ln w="12700">
            <a:solidFill>
              <a:srgbClr val="D0D8E8"/>
            </a:solidFill>
          </a:ln>
        </p:spPr>
        <p:txBody>
          <a:bodyPr wrap="square" lIns="91440" tIns="45720" rIns="91440" bIns="45720" rtlCol="0" anchor="ctr"/>
          <a:lstStyle/>
          <a:p>
            <a:pPr algn="ctr">
              <a:buNone/>
            </a:pPr>
            <a:r>
              <a:rPr lang="es-CL" sz="1300" dirty="0">
                <a:solidFill>
                  <a:srgbClr val="1A2A3A"/>
                </a:solidFill>
                <a:latin typeface="Calibri"/>
              </a:rPr>
              <a:t>80</a:t>
            </a:r>
          </a:p>
        </p:txBody>
      </p:sp>
      <p:sp>
        <p:nvSpPr>
          <p:cNvPr id="23" name="TableRow3">
            <a:extLst>
              <a:ext uri="{FF2B5EF4-FFF2-40B4-BE49-F238E27FC236}">
                <a16:creationId xmlns:a16="http://schemas.microsoft.com/office/drawing/2014/main" id="{1681700B-BB4B-1114-3001-A61DF2C3B777}"/>
              </a:ext>
            </a:extLst>
          </p:cNvPr>
          <p:cNvSpPr/>
          <p:nvPr/>
        </p:nvSpPr>
        <p:spPr>
          <a:xfrm>
            <a:off x="611645" y="3219270"/>
            <a:ext cx="5500000" cy="430000"/>
          </a:xfrm>
          <a:prstGeom prst="rect">
            <a:avLst/>
          </a:prstGeom>
          <a:solidFill>
            <a:srgbClr val="FFFFFF"/>
          </a:solidFill>
          <a:ln w="12700">
            <a:solidFill>
              <a:srgbClr val="D0D8E8"/>
            </a:solidFill>
          </a:ln>
        </p:spPr>
        <p:txBody>
          <a:bodyPr wrap="square" lIns="91440" tIns="45720" rIns="91440" bIns="45720" rtlCol="0" anchor="ctr"/>
          <a:lstStyle/>
          <a:p>
            <a:pPr algn="l">
              <a:buNone/>
            </a:pPr>
            <a:r>
              <a:rPr lang="es-CL" sz="1300" dirty="0">
                <a:solidFill>
                  <a:srgbClr val="1A2A3A"/>
                </a:solidFill>
                <a:latin typeface="Calibri"/>
              </a:rPr>
              <a:t>Sitka</a:t>
            </a:r>
          </a:p>
        </p:txBody>
      </p:sp>
      <p:sp>
        <p:nvSpPr>
          <p:cNvPr id="33" name="TableRowUF3">
            <a:extLst>
              <a:ext uri="{FF2B5EF4-FFF2-40B4-BE49-F238E27FC236}">
                <a16:creationId xmlns:a16="http://schemas.microsoft.com/office/drawing/2014/main" id="{53B9DAD6-6233-B5B5-8A95-EFAAF6EAAD56}"/>
              </a:ext>
            </a:extLst>
          </p:cNvPr>
          <p:cNvSpPr/>
          <p:nvPr/>
        </p:nvSpPr>
        <p:spPr>
          <a:xfrm>
            <a:off x="6111645" y="3219270"/>
            <a:ext cx="1000000" cy="430000"/>
          </a:xfrm>
          <a:prstGeom prst="rect">
            <a:avLst/>
          </a:prstGeom>
          <a:solidFill>
            <a:srgbClr val="FFFFFF"/>
          </a:solidFill>
          <a:ln w="12700">
            <a:solidFill>
              <a:srgbClr val="D0D8E8"/>
            </a:solidFill>
          </a:ln>
        </p:spPr>
        <p:txBody>
          <a:bodyPr wrap="square" lIns="91440" tIns="45720" rIns="91440" bIns="45720" rtlCol="0" anchor="ctr"/>
          <a:lstStyle/>
          <a:p>
            <a:pPr algn="ctr">
              <a:buNone/>
            </a:pPr>
            <a:r>
              <a:rPr lang="es-CL" sz="1300" dirty="0">
                <a:solidFill>
                  <a:srgbClr val="1A2A3A"/>
                </a:solidFill>
                <a:latin typeface="Calibri"/>
              </a:rPr>
              <a:t>30</a:t>
            </a:r>
          </a:p>
        </p:txBody>
      </p:sp>
      <p:pic>
        <p:nvPicPr>
          <p:cNvPr id="99" name="LABLogo">
            <a:extLst>
              <a:ext uri="{FF2B5EF4-FFF2-40B4-BE49-F238E27FC236}">
                <a16:creationId xmlns:a16="http://schemas.microsoft.com/office/drawing/2014/main" id="{8E5FF505-0D9F-4201-CB3A-1FCB211B7816}"/>
              </a:ext>
            </a:extLst>
          </p:cNvPr>
          <p:cNvPicPr>
            <a:picLocks noChangeAspect="1"/>
          </p:cNvPicPr>
          <p:nvPr/>
        </p:nvPicPr>
        <p:blipFill>
          <a:blip r:embed="rId3"/>
          <a:stretch>
            <a:fillRect/>
          </a:stretch>
        </p:blipFill>
        <p:spPr>
          <a:xfrm>
            <a:off x="7735946" y="234541"/>
            <a:ext cx="1042294" cy="359819"/>
          </a:xfrm>
          <a:prstGeom prst="rect">
            <a:avLst/>
          </a:prstGeom>
        </p:spPr>
      </p:pic>
      <p:sp>
        <p:nvSpPr>
          <p:cNvPr id="6" name="SectionTitle">
            <a:extLst>
              <a:ext uri="{FF2B5EF4-FFF2-40B4-BE49-F238E27FC236}">
                <a16:creationId xmlns:a16="http://schemas.microsoft.com/office/drawing/2014/main" id="{82AD008A-122B-FA8A-6A61-10F80F3B4BDD}"/>
              </a:ext>
            </a:extLst>
          </p:cNvPr>
          <p:cNvSpPr/>
          <p:nvPr/>
        </p:nvSpPr>
        <p:spPr>
          <a:xfrm>
            <a:off x="216610" y="154150"/>
            <a:ext cx="7200000" cy="550000"/>
          </a:xfrm>
          <a:prstGeom prst="rect">
            <a:avLst/>
          </a:prstGeom>
          <a:noFill/>
          <a:ln/>
        </p:spPr>
        <p:txBody>
          <a:bodyPr wrap="square" lIns="0" tIns="0" rIns="0" bIns="0" rtlCol="0" anchor="ctr"/>
          <a:lstStyle/>
          <a:p>
            <a:pPr marL="0" indent="0" algn="l">
              <a:buNone/>
            </a:pPr>
            <a:r>
              <a:rPr lang="es-CL" b="1" dirty="0">
                <a:solidFill>
                  <a:srgbClr val="FFFFFF"/>
                </a:solidFill>
                <a:latin typeface="Aptos SemiBold" panose="020B0004020202020204" pitchFamily="34" charset="0"/>
              </a:rPr>
              <a:t>EMPRESAS VALORIZADORAS</a:t>
            </a:r>
            <a:endParaRPr lang="es-CL" sz="1800" b="1" dirty="0">
              <a:solidFill>
                <a:srgbClr val="FFFFFF"/>
              </a:solidFill>
              <a:latin typeface="Aptos SemiBold" panose="020B0004020202020204" pitchFamily="34" charset="0"/>
            </a:endParaRPr>
          </a:p>
          <a:p>
            <a:r>
              <a:rPr lang="es-CL" sz="1600" dirty="0">
                <a:solidFill>
                  <a:srgbClr val="C8D8EC"/>
                </a:solidFill>
                <a:latin typeface="Aptos SemiBold" panose="020B0004020202020204" pitchFamily="34" charset="0"/>
              </a:rPr>
              <a:t>Periodo 2026</a:t>
            </a:r>
          </a:p>
        </p:txBody>
      </p:sp>
    </p:spTree>
    <p:extLst>
      <p:ext uri="{BB962C8B-B14F-4D97-AF65-F5344CB8AC3E}">
        <p14:creationId xmlns:p14="http://schemas.microsoft.com/office/powerpoint/2010/main" val="1037509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4F6FA"/>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0D2B55"/>
          </a:solidFill>
          <a:ln w="12700">
            <a:noFill/>
            <a:prstDash val="solid"/>
          </a:ln>
        </p:spPr>
        <p:txBody>
          <a:bodyPr/>
          <a:lstStyle/>
          <a:p>
            <a:endParaRPr lang="en-CL">
              <a:latin typeface="Aptos" panose="020B0004020202020204" pitchFamily="34" charset="0"/>
            </a:endParaRPr>
          </a:p>
        </p:txBody>
      </p:sp>
      <p:sp>
        <p:nvSpPr>
          <p:cNvPr id="3" name="Shape 1"/>
          <p:cNvSpPr/>
          <p:nvPr/>
        </p:nvSpPr>
        <p:spPr>
          <a:xfrm>
            <a:off x="0" y="822960"/>
            <a:ext cx="9144000" cy="73152"/>
          </a:xfrm>
          <a:prstGeom prst="rect">
            <a:avLst/>
          </a:prstGeom>
          <a:solidFill>
            <a:srgbClr val="4A7A9B"/>
          </a:solidFill>
          <a:ln w="12700">
            <a:noFill/>
            <a:prstDash val="solid"/>
          </a:ln>
        </p:spPr>
        <p:txBody>
          <a:bodyPr/>
          <a:lstStyle/>
          <a:p>
            <a:endParaRPr lang="en-CL">
              <a:latin typeface="Aptos" panose="020B0004020202020204" pitchFamily="34" charset="0"/>
            </a:endParaRPr>
          </a:p>
        </p:txBody>
      </p:sp>
      <p:sp>
        <p:nvSpPr>
          <p:cNvPr id="4" name="Text 2"/>
          <p:cNvSpPr/>
          <p:nvPr/>
        </p:nvSpPr>
        <p:spPr>
          <a:xfrm>
            <a:off x="365760" y="0"/>
            <a:ext cx="8229600" cy="822960"/>
          </a:xfrm>
          <a:prstGeom prst="rect">
            <a:avLst/>
          </a:prstGeom>
          <a:noFill/>
          <a:ln/>
        </p:spPr>
        <p:txBody>
          <a:bodyPr wrap="square" lIns="0" tIns="0" rIns="0" bIns="0" rtlCol="0" anchor="ctr"/>
          <a:lstStyle/>
          <a:p>
            <a:pPr marL="0" indent="0" algn="l">
              <a:buNone/>
            </a:pPr>
            <a:r>
              <a:rPr lang="en-US" sz="2400" b="1" dirty="0">
                <a:solidFill>
                  <a:srgbClr val="FFFFFF"/>
                </a:solidFill>
                <a:latin typeface="Aptos SemiBold" panose="020B0004020202020204" pitchFamily="34" charset="0"/>
                <a:ea typeface="Calibri" pitchFamily="34" charset="-122"/>
                <a:cs typeface="Calibri" pitchFamily="34" charset="-120"/>
              </a:rPr>
              <a:t>CONTENIDO</a:t>
            </a:r>
            <a:endParaRPr lang="en-US" sz="2400" dirty="0">
              <a:latin typeface="Aptos SemiBold" panose="020B0004020202020204" pitchFamily="34" charset="0"/>
            </a:endParaRPr>
          </a:p>
        </p:txBody>
      </p:sp>
      <p:sp>
        <p:nvSpPr>
          <p:cNvPr id="5" name="Shape 3"/>
          <p:cNvSpPr/>
          <p:nvPr/>
        </p:nvSpPr>
        <p:spPr>
          <a:xfrm>
            <a:off x="320040" y="1051560"/>
            <a:ext cx="8503920" cy="566928"/>
          </a:xfrm>
          <a:prstGeom prst="rect">
            <a:avLst/>
          </a:prstGeom>
          <a:solidFill>
            <a:srgbClr val="FFFFFF"/>
          </a:solidFill>
          <a:ln w="12700">
            <a:solidFill>
              <a:srgbClr val="D0D8E8"/>
            </a:solidFill>
            <a:prstDash val="solid"/>
          </a:ln>
        </p:spPr>
        <p:txBody>
          <a:bodyPr/>
          <a:lstStyle/>
          <a:p>
            <a:endParaRPr lang="es-CL" noProof="0">
              <a:latin typeface="Aptos" panose="020B0004020202020204" pitchFamily="34" charset="0"/>
            </a:endParaRPr>
          </a:p>
        </p:txBody>
      </p:sp>
      <p:sp>
        <p:nvSpPr>
          <p:cNvPr id="6" name="Shape 4"/>
          <p:cNvSpPr/>
          <p:nvPr/>
        </p:nvSpPr>
        <p:spPr>
          <a:xfrm>
            <a:off x="320040" y="1051560"/>
            <a:ext cx="502920" cy="566928"/>
          </a:xfrm>
          <a:prstGeom prst="rect">
            <a:avLst/>
          </a:prstGeom>
          <a:solidFill>
            <a:srgbClr val="0D2B55"/>
          </a:solidFill>
          <a:ln w="12700">
            <a:solidFill>
              <a:srgbClr val="0D2B55"/>
            </a:solidFill>
            <a:prstDash val="solid"/>
          </a:ln>
        </p:spPr>
        <p:txBody>
          <a:bodyPr/>
          <a:lstStyle/>
          <a:p>
            <a:endParaRPr lang="en-CL">
              <a:solidFill>
                <a:schemeClr val="bg1"/>
              </a:solidFill>
              <a:latin typeface="Aptos" panose="020B0004020202020204" pitchFamily="34" charset="0"/>
            </a:endParaRPr>
          </a:p>
        </p:txBody>
      </p:sp>
      <p:sp>
        <p:nvSpPr>
          <p:cNvPr id="7" name="Text 5"/>
          <p:cNvSpPr/>
          <p:nvPr/>
        </p:nvSpPr>
        <p:spPr>
          <a:xfrm>
            <a:off x="320040" y="1051560"/>
            <a:ext cx="502920" cy="566928"/>
          </a:xfrm>
          <a:prstGeom prst="rect">
            <a:avLst/>
          </a:prstGeom>
          <a:noFill/>
          <a:ln/>
        </p:spPr>
        <p:txBody>
          <a:bodyPr wrap="square" lIns="0" tIns="0" rIns="0" bIns="0" rtlCol="0" anchor="ctr"/>
          <a:lstStyle/>
          <a:p>
            <a:pPr marL="0" indent="0" algn="ctr">
              <a:buNone/>
            </a:pPr>
            <a:r>
              <a:rPr lang="en-US" sz="1600" b="1" dirty="0">
                <a:solidFill>
                  <a:schemeClr val="bg1"/>
                </a:solidFill>
                <a:latin typeface="Aptos" panose="020B0004020202020204" pitchFamily="34" charset="0"/>
                <a:ea typeface="Calibri" pitchFamily="34" charset="-122"/>
                <a:cs typeface="Calibri" pitchFamily="34" charset="-120"/>
              </a:rPr>
              <a:t>1</a:t>
            </a:r>
            <a:endParaRPr lang="en-US" sz="1600" dirty="0">
              <a:solidFill>
                <a:schemeClr val="bg1"/>
              </a:solidFill>
              <a:latin typeface="Aptos" panose="020B0004020202020204" pitchFamily="34" charset="0"/>
            </a:endParaRPr>
          </a:p>
        </p:txBody>
      </p:sp>
      <p:sp>
        <p:nvSpPr>
          <p:cNvPr id="8" name="Text 6"/>
          <p:cNvSpPr/>
          <p:nvPr/>
        </p:nvSpPr>
        <p:spPr>
          <a:xfrm>
            <a:off x="960120" y="1088136"/>
            <a:ext cx="7680960" cy="493776"/>
          </a:xfrm>
          <a:prstGeom prst="rect">
            <a:avLst/>
          </a:prstGeom>
          <a:noFill/>
          <a:ln/>
        </p:spPr>
        <p:txBody>
          <a:bodyPr wrap="square" lIns="0" tIns="0" rIns="0" bIns="0" rtlCol="0" anchor="ctr"/>
          <a:lstStyle/>
          <a:p>
            <a:pPr marL="0" indent="0" algn="l">
              <a:buNone/>
            </a:pPr>
            <a:r>
              <a:rPr lang="es-CL" sz="1350" noProof="0" dirty="0">
                <a:solidFill>
                  <a:srgbClr val="1A2A3A"/>
                </a:solidFill>
                <a:latin typeface="Aptos" panose="020B0004020202020204" pitchFamily="34" charset="0"/>
                <a:ea typeface="Calibri" pitchFamily="34" charset="-122"/>
                <a:cs typeface="Calibri" pitchFamily="34" charset="-120"/>
              </a:rPr>
              <a:t>Aprobar la cuenta anual, los EEFF y dividendos del Fondo</a:t>
            </a:r>
            <a:endParaRPr lang="es-CL" sz="1350" noProof="0" dirty="0">
              <a:latin typeface="Aptos" panose="020B0004020202020204" pitchFamily="34" charset="0"/>
            </a:endParaRPr>
          </a:p>
        </p:txBody>
      </p:sp>
      <p:sp>
        <p:nvSpPr>
          <p:cNvPr id="9" name="Shape 7"/>
          <p:cNvSpPr/>
          <p:nvPr/>
        </p:nvSpPr>
        <p:spPr>
          <a:xfrm>
            <a:off x="320040" y="1664208"/>
            <a:ext cx="8503920" cy="566928"/>
          </a:xfrm>
          <a:prstGeom prst="rect">
            <a:avLst/>
          </a:prstGeom>
          <a:solidFill>
            <a:srgbClr val="ECF0F8"/>
          </a:solidFill>
          <a:ln w="12700">
            <a:solidFill>
              <a:srgbClr val="D0D8E8"/>
            </a:solidFill>
            <a:prstDash val="solid"/>
          </a:ln>
        </p:spPr>
        <p:txBody>
          <a:bodyPr/>
          <a:lstStyle/>
          <a:p>
            <a:endParaRPr lang="en-CL">
              <a:latin typeface="Aptos" panose="020B0004020202020204" pitchFamily="34" charset="0"/>
            </a:endParaRPr>
          </a:p>
        </p:txBody>
      </p:sp>
      <p:sp>
        <p:nvSpPr>
          <p:cNvPr id="10" name="Shape 8"/>
          <p:cNvSpPr/>
          <p:nvPr/>
        </p:nvSpPr>
        <p:spPr>
          <a:xfrm>
            <a:off x="320040" y="1664208"/>
            <a:ext cx="502920" cy="566928"/>
          </a:xfrm>
          <a:prstGeom prst="rect">
            <a:avLst/>
          </a:prstGeom>
          <a:solidFill>
            <a:srgbClr val="0D2B55"/>
          </a:solidFill>
          <a:ln w="12700">
            <a:solidFill>
              <a:srgbClr val="0D2B55"/>
            </a:solidFill>
            <a:prstDash val="solid"/>
          </a:ln>
        </p:spPr>
        <p:txBody>
          <a:bodyPr/>
          <a:lstStyle/>
          <a:p>
            <a:endParaRPr lang="en-CL">
              <a:solidFill>
                <a:schemeClr val="bg1"/>
              </a:solidFill>
              <a:latin typeface="Aptos" panose="020B0004020202020204" pitchFamily="34" charset="0"/>
            </a:endParaRPr>
          </a:p>
        </p:txBody>
      </p:sp>
      <p:sp>
        <p:nvSpPr>
          <p:cNvPr id="11" name="Text 9"/>
          <p:cNvSpPr/>
          <p:nvPr/>
        </p:nvSpPr>
        <p:spPr>
          <a:xfrm>
            <a:off x="320040" y="1664208"/>
            <a:ext cx="502920" cy="566928"/>
          </a:xfrm>
          <a:prstGeom prst="rect">
            <a:avLst/>
          </a:prstGeom>
          <a:noFill/>
          <a:ln/>
        </p:spPr>
        <p:txBody>
          <a:bodyPr wrap="square" lIns="0" tIns="0" rIns="0" bIns="0" rtlCol="0" anchor="ctr"/>
          <a:lstStyle/>
          <a:p>
            <a:pPr marL="0" indent="0" algn="ctr">
              <a:buNone/>
            </a:pPr>
            <a:r>
              <a:rPr lang="en-US" sz="1600" b="1" dirty="0">
                <a:solidFill>
                  <a:schemeClr val="bg1"/>
                </a:solidFill>
                <a:latin typeface="Aptos" panose="020B0004020202020204" pitchFamily="34" charset="0"/>
                <a:ea typeface="Calibri" pitchFamily="34" charset="-122"/>
                <a:cs typeface="Calibri" pitchFamily="34" charset="-120"/>
              </a:rPr>
              <a:t>2</a:t>
            </a:r>
            <a:endParaRPr lang="en-US" sz="1600" dirty="0">
              <a:solidFill>
                <a:schemeClr val="bg1"/>
              </a:solidFill>
              <a:latin typeface="Aptos" panose="020B0004020202020204" pitchFamily="34" charset="0"/>
            </a:endParaRPr>
          </a:p>
        </p:txBody>
      </p:sp>
      <p:sp>
        <p:nvSpPr>
          <p:cNvPr id="13" name="Shape 11"/>
          <p:cNvSpPr/>
          <p:nvPr/>
        </p:nvSpPr>
        <p:spPr>
          <a:xfrm>
            <a:off x="320040" y="2276856"/>
            <a:ext cx="8503920" cy="566928"/>
          </a:xfrm>
          <a:prstGeom prst="rect">
            <a:avLst/>
          </a:prstGeom>
          <a:solidFill>
            <a:srgbClr val="FFFFFF"/>
          </a:solidFill>
          <a:ln w="12700">
            <a:solidFill>
              <a:srgbClr val="D0D8E8"/>
            </a:solidFill>
            <a:prstDash val="solid"/>
          </a:ln>
        </p:spPr>
        <p:txBody>
          <a:bodyPr/>
          <a:lstStyle/>
          <a:p>
            <a:endParaRPr lang="en-CL">
              <a:latin typeface="Aptos" panose="020B0004020202020204" pitchFamily="34" charset="0"/>
            </a:endParaRPr>
          </a:p>
        </p:txBody>
      </p:sp>
      <p:sp>
        <p:nvSpPr>
          <p:cNvPr id="14" name="Shape 12"/>
          <p:cNvSpPr/>
          <p:nvPr/>
        </p:nvSpPr>
        <p:spPr>
          <a:xfrm>
            <a:off x="320040" y="2276856"/>
            <a:ext cx="502920" cy="566928"/>
          </a:xfrm>
          <a:prstGeom prst="rect">
            <a:avLst/>
          </a:prstGeom>
          <a:solidFill>
            <a:srgbClr val="0D2B55"/>
          </a:solidFill>
          <a:ln w="12700">
            <a:solidFill>
              <a:srgbClr val="0D2B55"/>
            </a:solidFill>
            <a:prstDash val="solid"/>
          </a:ln>
        </p:spPr>
        <p:txBody>
          <a:bodyPr/>
          <a:lstStyle/>
          <a:p>
            <a:endParaRPr lang="en-CL">
              <a:solidFill>
                <a:schemeClr val="bg1"/>
              </a:solidFill>
              <a:latin typeface="Aptos" panose="020B0004020202020204" pitchFamily="34" charset="0"/>
            </a:endParaRPr>
          </a:p>
        </p:txBody>
      </p:sp>
      <p:sp>
        <p:nvSpPr>
          <p:cNvPr id="15" name="Text 13"/>
          <p:cNvSpPr/>
          <p:nvPr/>
        </p:nvSpPr>
        <p:spPr>
          <a:xfrm>
            <a:off x="320040" y="2276856"/>
            <a:ext cx="502920" cy="566928"/>
          </a:xfrm>
          <a:prstGeom prst="rect">
            <a:avLst/>
          </a:prstGeom>
          <a:noFill/>
          <a:ln/>
        </p:spPr>
        <p:txBody>
          <a:bodyPr wrap="square" lIns="0" tIns="0" rIns="0" bIns="0" rtlCol="0" anchor="ctr"/>
          <a:lstStyle/>
          <a:p>
            <a:pPr marL="0" indent="0" algn="ctr">
              <a:buNone/>
            </a:pPr>
            <a:r>
              <a:rPr lang="en-US" sz="1600" b="1" dirty="0">
                <a:solidFill>
                  <a:schemeClr val="bg1"/>
                </a:solidFill>
                <a:latin typeface="Aptos" panose="020B0004020202020204" pitchFamily="34" charset="0"/>
                <a:ea typeface="Calibri" pitchFamily="34" charset="-122"/>
                <a:cs typeface="Calibri" pitchFamily="34" charset="-120"/>
              </a:rPr>
              <a:t>3</a:t>
            </a:r>
            <a:endParaRPr lang="en-US" sz="1600" dirty="0">
              <a:solidFill>
                <a:schemeClr val="bg1"/>
              </a:solidFill>
              <a:latin typeface="Aptos" panose="020B0004020202020204" pitchFamily="34" charset="0"/>
            </a:endParaRPr>
          </a:p>
        </p:txBody>
      </p:sp>
      <p:sp>
        <p:nvSpPr>
          <p:cNvPr id="17" name="Shape 15"/>
          <p:cNvSpPr/>
          <p:nvPr/>
        </p:nvSpPr>
        <p:spPr>
          <a:xfrm>
            <a:off x="320040" y="2889504"/>
            <a:ext cx="8503920" cy="566928"/>
          </a:xfrm>
          <a:prstGeom prst="rect">
            <a:avLst/>
          </a:prstGeom>
          <a:solidFill>
            <a:srgbClr val="ECF0F8"/>
          </a:solidFill>
          <a:ln w="12700">
            <a:solidFill>
              <a:srgbClr val="D0D8E8"/>
            </a:solidFill>
            <a:prstDash val="solid"/>
          </a:ln>
        </p:spPr>
        <p:txBody>
          <a:bodyPr/>
          <a:lstStyle/>
          <a:p>
            <a:endParaRPr lang="en-CL">
              <a:latin typeface="Aptos" panose="020B0004020202020204" pitchFamily="34" charset="0"/>
            </a:endParaRPr>
          </a:p>
        </p:txBody>
      </p:sp>
      <p:sp>
        <p:nvSpPr>
          <p:cNvPr id="18" name="Shape 16"/>
          <p:cNvSpPr/>
          <p:nvPr/>
        </p:nvSpPr>
        <p:spPr>
          <a:xfrm>
            <a:off x="320040" y="2889504"/>
            <a:ext cx="502920" cy="566928"/>
          </a:xfrm>
          <a:prstGeom prst="rect">
            <a:avLst/>
          </a:prstGeom>
          <a:solidFill>
            <a:srgbClr val="0D2B55"/>
          </a:solidFill>
          <a:ln w="12700">
            <a:solidFill>
              <a:srgbClr val="0D2B55"/>
            </a:solidFill>
            <a:prstDash val="solid"/>
          </a:ln>
        </p:spPr>
        <p:txBody>
          <a:bodyPr/>
          <a:lstStyle/>
          <a:p>
            <a:endParaRPr lang="en-CL">
              <a:solidFill>
                <a:schemeClr val="bg1"/>
              </a:solidFill>
              <a:latin typeface="Aptos" panose="020B0004020202020204" pitchFamily="34" charset="0"/>
            </a:endParaRPr>
          </a:p>
        </p:txBody>
      </p:sp>
      <p:sp>
        <p:nvSpPr>
          <p:cNvPr id="19" name="Text 17"/>
          <p:cNvSpPr/>
          <p:nvPr/>
        </p:nvSpPr>
        <p:spPr>
          <a:xfrm>
            <a:off x="320040" y="2889504"/>
            <a:ext cx="502920" cy="566928"/>
          </a:xfrm>
          <a:prstGeom prst="rect">
            <a:avLst/>
          </a:prstGeom>
          <a:noFill/>
          <a:ln/>
        </p:spPr>
        <p:txBody>
          <a:bodyPr wrap="square" lIns="0" tIns="0" rIns="0" bIns="0" rtlCol="0" anchor="ctr"/>
          <a:lstStyle/>
          <a:p>
            <a:pPr marL="0" indent="0" algn="ctr">
              <a:buNone/>
            </a:pPr>
            <a:r>
              <a:rPr lang="en-US" sz="1600" b="1" dirty="0">
                <a:solidFill>
                  <a:schemeClr val="bg1"/>
                </a:solidFill>
                <a:latin typeface="Aptos" panose="020B0004020202020204" pitchFamily="34" charset="0"/>
                <a:ea typeface="Calibri" pitchFamily="34" charset="-122"/>
                <a:cs typeface="Calibri" pitchFamily="34" charset="-120"/>
              </a:rPr>
              <a:t>4</a:t>
            </a:r>
            <a:endParaRPr lang="en-US" sz="1600" dirty="0">
              <a:solidFill>
                <a:schemeClr val="bg1"/>
              </a:solidFill>
              <a:latin typeface="Aptos" panose="020B0004020202020204" pitchFamily="34" charset="0"/>
            </a:endParaRPr>
          </a:p>
        </p:txBody>
      </p:sp>
      <p:sp>
        <p:nvSpPr>
          <p:cNvPr id="20" name="Text 18"/>
          <p:cNvSpPr/>
          <p:nvPr/>
        </p:nvSpPr>
        <p:spPr>
          <a:xfrm>
            <a:off x="982980" y="1700784"/>
            <a:ext cx="7680960" cy="493776"/>
          </a:xfrm>
          <a:prstGeom prst="rect">
            <a:avLst/>
          </a:prstGeom>
          <a:noFill/>
          <a:ln/>
        </p:spPr>
        <p:txBody>
          <a:bodyPr wrap="square" lIns="0" tIns="0" rIns="0" bIns="0" rtlCol="0" anchor="ctr"/>
          <a:lstStyle/>
          <a:p>
            <a:pPr marL="0" indent="0" algn="l">
              <a:buNone/>
            </a:pPr>
            <a:r>
              <a:rPr lang="es-CL" sz="1350" noProof="0" dirty="0">
                <a:solidFill>
                  <a:srgbClr val="1A2A3A"/>
                </a:solidFill>
                <a:latin typeface="Aptos" panose="020B0004020202020204" pitchFamily="34" charset="0"/>
                <a:ea typeface="Calibri" pitchFamily="34" charset="-122"/>
                <a:cs typeface="Calibri" pitchFamily="34" charset="-120"/>
              </a:rPr>
              <a:t>Elegir los miembros del Comité de Vigilancia y su remuneración</a:t>
            </a:r>
            <a:endParaRPr lang="es-CL" sz="1350" noProof="0" dirty="0">
              <a:latin typeface="Aptos" panose="020B0004020202020204" pitchFamily="34" charset="0"/>
            </a:endParaRPr>
          </a:p>
        </p:txBody>
      </p:sp>
      <p:sp>
        <p:nvSpPr>
          <p:cNvPr id="21" name="Shape 19"/>
          <p:cNvSpPr/>
          <p:nvPr/>
        </p:nvSpPr>
        <p:spPr>
          <a:xfrm>
            <a:off x="320040" y="3502152"/>
            <a:ext cx="8503920" cy="566928"/>
          </a:xfrm>
          <a:prstGeom prst="rect">
            <a:avLst/>
          </a:prstGeom>
          <a:solidFill>
            <a:srgbClr val="FFFFFF"/>
          </a:solidFill>
          <a:ln w="12700">
            <a:solidFill>
              <a:srgbClr val="D0D8E8"/>
            </a:solidFill>
            <a:prstDash val="solid"/>
          </a:ln>
        </p:spPr>
        <p:txBody>
          <a:bodyPr/>
          <a:lstStyle/>
          <a:p>
            <a:endParaRPr lang="en-CL">
              <a:latin typeface="Aptos" panose="020B0004020202020204" pitchFamily="34" charset="0"/>
            </a:endParaRPr>
          </a:p>
        </p:txBody>
      </p:sp>
      <p:sp>
        <p:nvSpPr>
          <p:cNvPr id="22" name="Shape 20"/>
          <p:cNvSpPr/>
          <p:nvPr/>
        </p:nvSpPr>
        <p:spPr>
          <a:xfrm>
            <a:off x="320040" y="3502152"/>
            <a:ext cx="502920" cy="566928"/>
          </a:xfrm>
          <a:prstGeom prst="rect">
            <a:avLst/>
          </a:prstGeom>
          <a:solidFill>
            <a:srgbClr val="0D2B55"/>
          </a:solidFill>
          <a:ln w="12700">
            <a:solidFill>
              <a:srgbClr val="0D2B55"/>
            </a:solidFill>
            <a:prstDash val="solid"/>
          </a:ln>
        </p:spPr>
        <p:txBody>
          <a:bodyPr/>
          <a:lstStyle/>
          <a:p>
            <a:endParaRPr lang="en-CL">
              <a:solidFill>
                <a:schemeClr val="bg1"/>
              </a:solidFill>
              <a:latin typeface="Aptos" panose="020B0004020202020204" pitchFamily="34" charset="0"/>
            </a:endParaRPr>
          </a:p>
        </p:txBody>
      </p:sp>
      <p:sp>
        <p:nvSpPr>
          <p:cNvPr id="23" name="Text 21"/>
          <p:cNvSpPr/>
          <p:nvPr/>
        </p:nvSpPr>
        <p:spPr>
          <a:xfrm>
            <a:off x="320040" y="3502152"/>
            <a:ext cx="502920" cy="566928"/>
          </a:xfrm>
          <a:prstGeom prst="rect">
            <a:avLst/>
          </a:prstGeom>
          <a:noFill/>
          <a:ln/>
        </p:spPr>
        <p:txBody>
          <a:bodyPr wrap="square" lIns="0" tIns="0" rIns="0" bIns="0" rtlCol="0" anchor="ctr"/>
          <a:lstStyle/>
          <a:p>
            <a:pPr marL="0" indent="0" algn="ctr">
              <a:buNone/>
            </a:pPr>
            <a:r>
              <a:rPr lang="en-US" sz="1600" b="1" dirty="0">
                <a:solidFill>
                  <a:schemeClr val="bg1"/>
                </a:solidFill>
                <a:latin typeface="Aptos" panose="020B0004020202020204" pitchFamily="34" charset="0"/>
                <a:ea typeface="Calibri" pitchFamily="34" charset="-122"/>
                <a:cs typeface="Calibri" pitchFamily="34" charset="-120"/>
              </a:rPr>
              <a:t>5</a:t>
            </a:r>
            <a:endParaRPr lang="en-US" sz="1600" dirty="0">
              <a:solidFill>
                <a:schemeClr val="bg1"/>
              </a:solidFill>
              <a:latin typeface="Aptos" panose="020B0004020202020204" pitchFamily="34" charset="0"/>
            </a:endParaRPr>
          </a:p>
        </p:txBody>
      </p:sp>
      <p:sp>
        <p:nvSpPr>
          <p:cNvPr id="24" name="Text 22"/>
          <p:cNvSpPr/>
          <p:nvPr/>
        </p:nvSpPr>
        <p:spPr>
          <a:xfrm>
            <a:off x="960120" y="3538728"/>
            <a:ext cx="7680960" cy="493776"/>
          </a:xfrm>
          <a:prstGeom prst="rect">
            <a:avLst/>
          </a:prstGeom>
          <a:noFill/>
          <a:ln/>
        </p:spPr>
        <p:txBody>
          <a:bodyPr wrap="square" lIns="0" tIns="0" rIns="0" bIns="0" rtlCol="0" anchor="ctr"/>
          <a:lstStyle/>
          <a:p>
            <a:pPr marL="0" indent="0" algn="l">
              <a:buNone/>
            </a:pPr>
            <a:r>
              <a:rPr lang="es-CL" sz="1350" noProof="0" dirty="0">
                <a:solidFill>
                  <a:srgbClr val="1A2A3A"/>
                </a:solidFill>
                <a:latin typeface="Aptos" panose="020B0004020202020204" pitchFamily="34" charset="0"/>
                <a:ea typeface="Calibri" pitchFamily="34" charset="-122"/>
                <a:cs typeface="Calibri" pitchFamily="34" charset="-120"/>
              </a:rPr>
              <a:t>Elegir a la empresa de auditoría externa </a:t>
            </a:r>
            <a:endParaRPr lang="es-CL" sz="1350" noProof="0" dirty="0">
              <a:latin typeface="Aptos" panose="020B0004020202020204" pitchFamily="34" charset="0"/>
            </a:endParaRPr>
          </a:p>
        </p:txBody>
      </p:sp>
      <p:sp>
        <p:nvSpPr>
          <p:cNvPr id="12" name="Text 10"/>
          <p:cNvSpPr/>
          <p:nvPr/>
        </p:nvSpPr>
        <p:spPr>
          <a:xfrm>
            <a:off x="960120" y="2302946"/>
            <a:ext cx="7680960" cy="493776"/>
          </a:xfrm>
          <a:prstGeom prst="rect">
            <a:avLst/>
          </a:prstGeom>
          <a:noFill/>
          <a:ln/>
        </p:spPr>
        <p:txBody>
          <a:bodyPr wrap="square" lIns="0" tIns="0" rIns="0" bIns="0" rtlCol="0" anchor="ctr"/>
          <a:lstStyle/>
          <a:p>
            <a:pPr marL="0" indent="0" algn="l">
              <a:buNone/>
            </a:pPr>
            <a:r>
              <a:rPr lang="es-CL" sz="1350" noProof="0" dirty="0">
                <a:solidFill>
                  <a:srgbClr val="1A2A3A"/>
                </a:solidFill>
                <a:latin typeface="Aptos" panose="020B0004020202020204" pitchFamily="34" charset="0"/>
                <a:ea typeface="Calibri" pitchFamily="34" charset="-122"/>
                <a:cs typeface="Calibri" pitchFamily="34" charset="-120"/>
              </a:rPr>
              <a:t>Aprobar presupuesto de gastos del Comité de Vigilancia</a:t>
            </a:r>
            <a:endParaRPr lang="es-CL" sz="1350" noProof="0" dirty="0">
              <a:latin typeface="Aptos" panose="020B0004020202020204" pitchFamily="34" charset="0"/>
            </a:endParaRPr>
          </a:p>
        </p:txBody>
      </p:sp>
      <p:sp>
        <p:nvSpPr>
          <p:cNvPr id="16" name="Text 14"/>
          <p:cNvSpPr/>
          <p:nvPr/>
        </p:nvSpPr>
        <p:spPr>
          <a:xfrm>
            <a:off x="960120" y="2915594"/>
            <a:ext cx="7680960" cy="493776"/>
          </a:xfrm>
          <a:prstGeom prst="rect">
            <a:avLst/>
          </a:prstGeom>
          <a:noFill/>
          <a:ln/>
        </p:spPr>
        <p:txBody>
          <a:bodyPr wrap="square" lIns="0" tIns="0" rIns="0" bIns="0" rtlCol="0" anchor="ctr"/>
          <a:lstStyle/>
          <a:p>
            <a:pPr marL="0" indent="0" algn="l">
              <a:buNone/>
            </a:pPr>
            <a:r>
              <a:rPr lang="es-CL" sz="1350" noProof="0" dirty="0">
                <a:solidFill>
                  <a:srgbClr val="1A2A3A"/>
                </a:solidFill>
                <a:latin typeface="Aptos" panose="020B0004020202020204" pitchFamily="34" charset="0"/>
                <a:ea typeface="Calibri" pitchFamily="34" charset="-122"/>
                <a:cs typeface="Calibri" pitchFamily="34" charset="-120"/>
              </a:rPr>
              <a:t>Informar a los aportantes de las inversiones del Fondo</a:t>
            </a:r>
            <a:endParaRPr lang="es-CL" sz="1350" noProof="0" dirty="0">
              <a:latin typeface="Aptos" panose="020B0004020202020204" pitchFamily="34" charset="0"/>
            </a:endParaRPr>
          </a:p>
        </p:txBody>
      </p:sp>
      <p:pic>
        <p:nvPicPr>
          <p:cNvPr id="29" name="Picture 28">
            <a:extLst>
              <a:ext uri="{FF2B5EF4-FFF2-40B4-BE49-F238E27FC236}">
                <a16:creationId xmlns:a16="http://schemas.microsoft.com/office/drawing/2014/main" id="{C60134E5-C5DB-E689-5B8E-03FCA1C10D78}"/>
              </a:ext>
            </a:extLst>
          </p:cNvPr>
          <p:cNvPicPr>
            <a:picLocks noChangeAspect="1"/>
          </p:cNvPicPr>
          <p:nvPr/>
        </p:nvPicPr>
        <p:blipFill>
          <a:blip r:embed="rId3"/>
          <a:stretch>
            <a:fillRect/>
          </a:stretch>
        </p:blipFill>
        <p:spPr>
          <a:xfrm>
            <a:off x="7735946" y="234541"/>
            <a:ext cx="1042294" cy="359819"/>
          </a:xfrm>
          <a:prstGeom prst="rect">
            <a:avLst/>
          </a:prstGeom>
        </p:spPr>
      </p:pic>
      <p:sp>
        <p:nvSpPr>
          <p:cNvPr id="25" name="Shape 15">
            <a:extLst>
              <a:ext uri="{FF2B5EF4-FFF2-40B4-BE49-F238E27FC236}">
                <a16:creationId xmlns:a16="http://schemas.microsoft.com/office/drawing/2014/main" id="{839D4132-025A-4E90-5824-179595748D8E}"/>
              </a:ext>
            </a:extLst>
          </p:cNvPr>
          <p:cNvSpPr/>
          <p:nvPr/>
        </p:nvSpPr>
        <p:spPr>
          <a:xfrm>
            <a:off x="320040" y="4114800"/>
            <a:ext cx="8503920" cy="566928"/>
          </a:xfrm>
          <a:prstGeom prst="rect">
            <a:avLst/>
          </a:prstGeom>
          <a:solidFill>
            <a:srgbClr val="ECF0F8"/>
          </a:solidFill>
          <a:ln w="12700">
            <a:solidFill>
              <a:srgbClr val="D0D8E8"/>
            </a:solidFill>
            <a:prstDash val="solid"/>
          </a:ln>
        </p:spPr>
        <p:txBody>
          <a:bodyPr/>
          <a:lstStyle/>
          <a:p>
            <a:endParaRPr lang="en-CL">
              <a:latin typeface="Aptos" panose="020B0004020202020204" pitchFamily="34" charset="0"/>
            </a:endParaRPr>
          </a:p>
        </p:txBody>
      </p:sp>
      <p:sp>
        <p:nvSpPr>
          <p:cNvPr id="26" name="Shape 16">
            <a:extLst>
              <a:ext uri="{FF2B5EF4-FFF2-40B4-BE49-F238E27FC236}">
                <a16:creationId xmlns:a16="http://schemas.microsoft.com/office/drawing/2014/main" id="{1787DF12-920F-54EC-47B7-81696ACF24E1}"/>
              </a:ext>
            </a:extLst>
          </p:cNvPr>
          <p:cNvSpPr/>
          <p:nvPr/>
        </p:nvSpPr>
        <p:spPr>
          <a:xfrm>
            <a:off x="320040" y="4114800"/>
            <a:ext cx="502920" cy="566928"/>
          </a:xfrm>
          <a:prstGeom prst="rect">
            <a:avLst/>
          </a:prstGeom>
          <a:solidFill>
            <a:srgbClr val="0D2B55"/>
          </a:solidFill>
          <a:ln w="12700">
            <a:solidFill>
              <a:srgbClr val="0D2B55"/>
            </a:solidFill>
            <a:prstDash val="solid"/>
          </a:ln>
        </p:spPr>
        <p:txBody>
          <a:bodyPr/>
          <a:lstStyle/>
          <a:p>
            <a:endParaRPr lang="en-CL">
              <a:solidFill>
                <a:schemeClr val="bg1"/>
              </a:solidFill>
              <a:latin typeface="Aptos" panose="020B0004020202020204" pitchFamily="34" charset="0"/>
            </a:endParaRPr>
          </a:p>
        </p:txBody>
      </p:sp>
      <p:sp>
        <p:nvSpPr>
          <p:cNvPr id="27" name="Text 17">
            <a:extLst>
              <a:ext uri="{FF2B5EF4-FFF2-40B4-BE49-F238E27FC236}">
                <a16:creationId xmlns:a16="http://schemas.microsoft.com/office/drawing/2014/main" id="{D38E7301-7435-F579-45FC-D299E0A46DA1}"/>
              </a:ext>
            </a:extLst>
          </p:cNvPr>
          <p:cNvSpPr/>
          <p:nvPr/>
        </p:nvSpPr>
        <p:spPr>
          <a:xfrm>
            <a:off x="320040" y="4114800"/>
            <a:ext cx="502920" cy="566928"/>
          </a:xfrm>
          <a:prstGeom prst="rect">
            <a:avLst/>
          </a:prstGeom>
          <a:noFill/>
          <a:ln/>
        </p:spPr>
        <p:txBody>
          <a:bodyPr wrap="square" lIns="0" tIns="0" rIns="0" bIns="0" rtlCol="0" anchor="ctr"/>
          <a:lstStyle/>
          <a:p>
            <a:pPr marL="0" indent="0" algn="ctr">
              <a:buNone/>
            </a:pPr>
            <a:r>
              <a:rPr lang="en-US" sz="1600" dirty="0">
                <a:solidFill>
                  <a:schemeClr val="bg1"/>
                </a:solidFill>
                <a:latin typeface="Aptos" panose="020B0004020202020204" pitchFamily="34" charset="0"/>
              </a:rPr>
              <a:t>6</a:t>
            </a:r>
          </a:p>
        </p:txBody>
      </p:sp>
      <p:sp>
        <p:nvSpPr>
          <p:cNvPr id="28" name="Text 14">
            <a:extLst>
              <a:ext uri="{FF2B5EF4-FFF2-40B4-BE49-F238E27FC236}">
                <a16:creationId xmlns:a16="http://schemas.microsoft.com/office/drawing/2014/main" id="{D9B56E4A-3F84-DEFB-67A5-A0BC6E229329}"/>
              </a:ext>
            </a:extLst>
          </p:cNvPr>
          <p:cNvSpPr/>
          <p:nvPr/>
        </p:nvSpPr>
        <p:spPr>
          <a:xfrm>
            <a:off x="960120" y="4140890"/>
            <a:ext cx="7680960" cy="493776"/>
          </a:xfrm>
          <a:prstGeom prst="rect">
            <a:avLst/>
          </a:prstGeom>
          <a:noFill/>
          <a:ln/>
        </p:spPr>
        <p:txBody>
          <a:bodyPr wrap="square" lIns="0" tIns="0" rIns="0" bIns="0" rtlCol="0" anchor="ctr"/>
          <a:lstStyle/>
          <a:p>
            <a:r>
              <a:rPr lang="es-CL" sz="1350" noProof="0" dirty="0">
                <a:solidFill>
                  <a:srgbClr val="1A2A3A"/>
                </a:solidFill>
                <a:latin typeface="Aptos" panose="020B0004020202020204" pitchFamily="34" charset="0"/>
                <a:ea typeface="Calibri" pitchFamily="34" charset="-122"/>
                <a:cs typeface="Calibri" pitchFamily="34" charset="-120"/>
              </a:rPr>
              <a:t>Designar a la empresa </a:t>
            </a:r>
            <a:r>
              <a:rPr lang="es-CL" sz="1350" dirty="0">
                <a:solidFill>
                  <a:srgbClr val="1A2A3A"/>
                </a:solidFill>
                <a:latin typeface="Aptos" panose="020B0004020202020204" pitchFamily="34" charset="0"/>
                <a:ea typeface="Calibri" pitchFamily="34" charset="-122"/>
                <a:cs typeface="Calibri" pitchFamily="34" charset="-120"/>
              </a:rPr>
              <a:t>v</a:t>
            </a:r>
            <a:r>
              <a:rPr lang="es-CL" sz="1350" noProof="0" dirty="0" err="1">
                <a:solidFill>
                  <a:srgbClr val="1A2A3A"/>
                </a:solidFill>
                <a:latin typeface="Aptos" panose="020B0004020202020204" pitchFamily="34" charset="0"/>
                <a:ea typeface="Calibri" pitchFamily="34" charset="-122"/>
                <a:cs typeface="Calibri" pitchFamily="34" charset="-120"/>
              </a:rPr>
              <a:t>alorizadora</a:t>
            </a:r>
            <a:r>
              <a:rPr lang="es-CL" sz="1350" noProof="0" dirty="0">
                <a:solidFill>
                  <a:srgbClr val="1A2A3A"/>
                </a:solidFill>
                <a:latin typeface="Aptos" panose="020B0004020202020204" pitchFamily="34" charset="0"/>
                <a:ea typeface="Calibri" pitchFamily="34" charset="-122"/>
                <a:cs typeface="Calibri" pitchFamily="34" charset="-120"/>
              </a:rPr>
              <a:t> externa</a:t>
            </a:r>
            <a:endParaRPr lang="es-CL" sz="1350" noProof="0" dirty="0">
              <a:latin typeface="Aptos" panose="020B00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529009-2650-26BF-37C6-F9FEECFD400E}"/>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F747952C-6E47-DEDB-617C-745F35B598DF}"/>
              </a:ext>
            </a:extLst>
          </p:cNvPr>
          <p:cNvSpPr/>
          <p:nvPr/>
        </p:nvSpPr>
        <p:spPr>
          <a:xfrm>
            <a:off x="0" y="0"/>
            <a:ext cx="9144000" cy="822960"/>
          </a:xfrm>
          <a:prstGeom prst="rect">
            <a:avLst/>
          </a:prstGeom>
          <a:solidFill>
            <a:srgbClr val="0D2B55"/>
          </a:solidFill>
          <a:ln w="12700">
            <a:noFill/>
            <a:prstDash val="solid"/>
          </a:ln>
        </p:spPr>
        <p:txBody>
          <a:bodyPr/>
          <a:lstStyle/>
          <a:p>
            <a:endParaRPr lang="en-CL"/>
          </a:p>
        </p:txBody>
      </p:sp>
      <p:sp>
        <p:nvSpPr>
          <p:cNvPr id="3" name="Shape 1">
            <a:extLst>
              <a:ext uri="{FF2B5EF4-FFF2-40B4-BE49-F238E27FC236}">
                <a16:creationId xmlns:a16="http://schemas.microsoft.com/office/drawing/2014/main" id="{D0AF3229-CB67-3A88-8CDA-0D5BAC98CC55}"/>
              </a:ext>
            </a:extLst>
          </p:cNvPr>
          <p:cNvSpPr/>
          <p:nvPr/>
        </p:nvSpPr>
        <p:spPr>
          <a:xfrm>
            <a:off x="0" y="822960"/>
            <a:ext cx="9144000" cy="64008"/>
          </a:xfrm>
          <a:prstGeom prst="rect">
            <a:avLst/>
          </a:prstGeom>
          <a:solidFill>
            <a:srgbClr val="4A7A9B"/>
          </a:solidFill>
          <a:ln w="12700">
            <a:noFill/>
            <a:prstDash val="solid"/>
          </a:ln>
        </p:spPr>
        <p:txBody>
          <a:bodyPr/>
          <a:lstStyle/>
          <a:p>
            <a:endParaRPr lang="en-CL"/>
          </a:p>
        </p:txBody>
      </p:sp>
      <p:sp>
        <p:nvSpPr>
          <p:cNvPr id="4" name="Text 2">
            <a:extLst>
              <a:ext uri="{FF2B5EF4-FFF2-40B4-BE49-F238E27FC236}">
                <a16:creationId xmlns:a16="http://schemas.microsoft.com/office/drawing/2014/main" id="{4A0E0D04-7BA1-25E5-311C-7664888A4F69}"/>
              </a:ext>
            </a:extLst>
          </p:cNvPr>
          <p:cNvSpPr/>
          <p:nvPr/>
        </p:nvSpPr>
        <p:spPr>
          <a:xfrm>
            <a:off x="365760" y="58420"/>
            <a:ext cx="8412480" cy="822960"/>
          </a:xfrm>
          <a:prstGeom prst="rect">
            <a:avLst/>
          </a:prstGeom>
          <a:noFill/>
          <a:ln/>
        </p:spPr>
        <p:txBody>
          <a:bodyPr wrap="square" lIns="0" tIns="0" rIns="0" bIns="0" rtlCol="0" anchor="ctr"/>
          <a:lstStyle/>
          <a:p>
            <a:pPr marL="0" indent="0" algn="l">
              <a:buNone/>
            </a:pPr>
            <a:r>
              <a:rPr lang="es-CL" b="1" noProof="0" dirty="0">
                <a:solidFill>
                  <a:srgbClr val="FFFFFF"/>
                </a:solidFill>
                <a:latin typeface="Aptos SemiBold" panose="020B0004020202020204" pitchFamily="34" charset="0"/>
                <a:ea typeface="Calibri" pitchFamily="34" charset="-122"/>
                <a:cs typeface="Calibri" pitchFamily="34" charset="-120"/>
              </a:rPr>
              <a:t>INFORME ANUAL EMPRESA AUDITORA</a:t>
            </a:r>
          </a:p>
          <a:p>
            <a:pPr marL="0" indent="0" algn="l">
              <a:buNone/>
            </a:pPr>
            <a:r>
              <a:rPr lang="es-CL" sz="1600" dirty="0" err="1">
                <a:solidFill>
                  <a:srgbClr val="C8D8EC"/>
                </a:solidFill>
                <a:latin typeface="Aptos SemiBold" panose="020B0004020202020204" pitchFamily="34" charset="0"/>
                <a:ea typeface="Calibri" pitchFamily="34" charset="-122"/>
                <a:cs typeface="Calibri" pitchFamily="34" charset="-120"/>
              </a:rPr>
              <a:t>Surlatina</a:t>
            </a:r>
            <a:endParaRPr lang="es-CL" noProof="0" dirty="0">
              <a:solidFill>
                <a:srgbClr val="C8D8EC"/>
              </a:solidFill>
              <a:latin typeface="Aptos SemiBold" panose="020B0004020202020204" pitchFamily="34" charset="0"/>
            </a:endParaRPr>
          </a:p>
        </p:txBody>
      </p:sp>
      <p:sp>
        <p:nvSpPr>
          <p:cNvPr id="5" name="Shape 3">
            <a:extLst>
              <a:ext uri="{FF2B5EF4-FFF2-40B4-BE49-F238E27FC236}">
                <a16:creationId xmlns:a16="http://schemas.microsoft.com/office/drawing/2014/main" id="{7D38F369-3E29-808B-2152-59B3C1602D6C}"/>
              </a:ext>
            </a:extLst>
          </p:cNvPr>
          <p:cNvSpPr/>
          <p:nvPr/>
        </p:nvSpPr>
        <p:spPr>
          <a:xfrm>
            <a:off x="320040" y="1005840"/>
            <a:ext cx="3200400" cy="54864"/>
          </a:xfrm>
          <a:prstGeom prst="rect">
            <a:avLst/>
          </a:prstGeom>
          <a:solidFill>
            <a:srgbClr val="4A7A9B"/>
          </a:solidFill>
          <a:ln w="12700">
            <a:noFill/>
            <a:prstDash val="solid"/>
          </a:ln>
        </p:spPr>
        <p:txBody>
          <a:bodyPr/>
          <a:lstStyle/>
          <a:p>
            <a:endParaRPr lang="en-CL">
              <a:latin typeface="Aptos" panose="020B0004020202020204" pitchFamily="34" charset="0"/>
            </a:endParaRPr>
          </a:p>
        </p:txBody>
      </p:sp>
      <p:sp>
        <p:nvSpPr>
          <p:cNvPr id="19" name="Auditor Opinion Summary">
            <a:extLst>
              <a:ext uri="{FF2B5EF4-FFF2-40B4-BE49-F238E27FC236}">
                <a16:creationId xmlns:a16="http://schemas.microsoft.com/office/drawing/2014/main" id="{64D22C0F-0D66-404E-9CC7-ECFE6569462F}"/>
              </a:ext>
            </a:extLst>
          </p:cNvPr>
          <p:cNvSpPr txBox="1"/>
          <p:nvPr/>
        </p:nvSpPr>
        <p:spPr>
          <a:xfrm>
            <a:off x="320040" y="1413087"/>
            <a:ext cx="8407400" cy="3238500"/>
          </a:xfrm>
          <a:prstGeom prst="rect">
            <a:avLst/>
          </a:prstGeom>
          <a:noFill/>
        </p:spPr>
        <p:txBody>
          <a:bodyPr vertOverflow="overflow" vert="horz" wrap="square" rtlCol="0" anchor="t">
            <a:noAutofit/>
          </a:bodyPr>
          <a:lstStyle/>
          <a:p>
            <a:pPr marL="285750" indent="-285750" algn="just">
              <a:lnSpc>
                <a:spcPct val="113000"/>
              </a:lnSpc>
              <a:spcAft>
                <a:spcPts val="600"/>
              </a:spcAft>
              <a:buFont typeface="Arial" panose="020B0604020202020204" pitchFamily="34" charset="0"/>
              <a:buChar char="•"/>
            </a:pPr>
            <a:r>
              <a:rPr lang="es-CL" sz="1100" dirty="0">
                <a:latin typeface="Aptos" panose="020B0004020202020204" pitchFamily="34" charset="0"/>
              </a:rPr>
              <a:t>Con fecha 4 de mayo de 2026, HLB Surlatina Chile (Surlatina Auditores Ltda.), mediante carta firmada por el Socio Marco Opazo, informó su </a:t>
            </a:r>
            <a:r>
              <a:rPr lang="es-CL" sz="1100" b="1" dirty="0">
                <a:solidFill>
                  <a:srgbClr val="1A3F6F"/>
                </a:solidFill>
                <a:latin typeface="Aptos" panose="020B0004020202020204" pitchFamily="34" charset="0"/>
              </a:rPr>
              <a:t>abstención de opinión</a:t>
            </a:r>
            <a:r>
              <a:rPr lang="es-CL" sz="1100" dirty="0">
                <a:latin typeface="Aptos" panose="020B0004020202020204" pitchFamily="34" charset="0"/>
              </a:rPr>
              <a:t> de los EEFF del Fondo de Inversión LAB Oportunidad y Desarrollo Inmobiliario USA al 31 de diciembre de 2025</a:t>
            </a:r>
            <a:r>
              <a:rPr lang="es-CL" sz="1100" dirty="0">
                <a:solidFill>
                  <a:srgbClr val="333333"/>
                </a:solidFill>
                <a:latin typeface="Aptos" panose="020B0004020202020204" pitchFamily="34" charset="0"/>
              </a:rPr>
              <a:t>.</a:t>
            </a:r>
          </a:p>
          <a:p>
            <a:pPr marL="0" indent="0" algn="just">
              <a:buNone/>
            </a:pPr>
            <a:endParaRPr lang="es-CL" sz="1100" dirty="0">
              <a:solidFill>
                <a:srgbClr val="333333"/>
              </a:solidFill>
              <a:latin typeface="Aptos" panose="020B0004020202020204" pitchFamily="34" charset="0"/>
            </a:endParaRPr>
          </a:p>
          <a:p>
            <a:pPr marL="0" indent="0" algn="just">
              <a:spcAft>
                <a:spcPts val="1200"/>
              </a:spcAft>
              <a:buNone/>
            </a:pPr>
            <a:r>
              <a:rPr lang="es-CL" sz="1200" b="1" dirty="0">
                <a:solidFill>
                  <a:srgbClr val="1A3F6F"/>
                </a:solidFill>
                <a:latin typeface="Aptos" panose="020B0004020202020204" pitchFamily="34" charset="0"/>
              </a:rPr>
              <a:t>Fundamento para la abstención de opinión: </a:t>
            </a:r>
          </a:p>
          <a:p>
            <a:pPr marL="285750" indent="-285750" algn="just">
              <a:lnSpc>
                <a:spcPct val="114000"/>
              </a:lnSpc>
              <a:spcAft>
                <a:spcPts val="1800"/>
              </a:spcAft>
              <a:buFont typeface="Arial" panose="020B0604020202020204" pitchFamily="34" charset="0"/>
              <a:buChar char="•"/>
            </a:pPr>
            <a:r>
              <a:rPr lang="es-CL" sz="1100" dirty="0">
                <a:latin typeface="Aptos" panose="020B0004020202020204" pitchFamily="34" charset="0"/>
              </a:rPr>
              <a:t>Al 31 de diciembre de 2025, el Fondo de Inversión Lab Oportunidad y Desarrollo Inmobiliario USA, presenta una inversión en Activos financieros a valor razonable, por un monto ascendente a </a:t>
            </a:r>
            <a:r>
              <a:rPr lang="es-CL" sz="1100" b="1" dirty="0">
                <a:latin typeface="Aptos" panose="020B0004020202020204" pitchFamily="34" charset="0"/>
              </a:rPr>
              <a:t>MUSD 9.673. </a:t>
            </a:r>
            <a:r>
              <a:rPr lang="es-CL" sz="1100" dirty="0">
                <a:latin typeface="Aptos" panose="020B0004020202020204" pitchFamily="34" charset="0"/>
              </a:rPr>
              <a:t>A la fecha de nuestro informe, no hemos podido obtener suficiente y apropiada evidencia de auditoría que nos permita verificar de manera confiable el monto de esta inversión a valor razonable.</a:t>
            </a:r>
          </a:p>
          <a:p>
            <a:pPr marL="285750" indent="-285750" algn="just">
              <a:lnSpc>
                <a:spcPct val="114000"/>
              </a:lnSpc>
              <a:spcAft>
                <a:spcPts val="1800"/>
              </a:spcAft>
              <a:buFont typeface="Arial" panose="020B0604020202020204" pitchFamily="34" charset="0"/>
              <a:buChar char="•"/>
            </a:pPr>
            <a:r>
              <a:rPr lang="es-ES_tradnl" sz="1100" dirty="0">
                <a:latin typeface="Aptos" panose="020B0004020202020204" pitchFamily="34" charset="0"/>
              </a:rPr>
              <a:t>Patrimonio del Fondo en el periodo enero-agosto 2025: No hay suficiente evidencia para determinar si el Patrimonio en este periodo fue calculado de manera correcta. Esto resulta en que no se puede asegurar que la remuneración de Sartor AGF en este periodo, la rentabilidad y valor cuota fueron calculados con una base correcta.</a:t>
            </a:r>
            <a:endParaRPr lang="es-CL" sz="1100" dirty="0">
              <a:latin typeface="Aptos" panose="020B0004020202020204" pitchFamily="34" charset="0"/>
            </a:endParaRPr>
          </a:p>
        </p:txBody>
      </p:sp>
      <p:pic>
        <p:nvPicPr>
          <p:cNvPr id="7" name="Picture 6">
            <a:extLst>
              <a:ext uri="{FF2B5EF4-FFF2-40B4-BE49-F238E27FC236}">
                <a16:creationId xmlns:a16="http://schemas.microsoft.com/office/drawing/2014/main" id="{183C9A2F-19A3-AB37-DBF1-9DDF324DB87D}"/>
              </a:ext>
            </a:extLst>
          </p:cNvPr>
          <p:cNvPicPr>
            <a:picLocks noChangeAspect="1"/>
          </p:cNvPicPr>
          <p:nvPr/>
        </p:nvPicPr>
        <p:blipFill>
          <a:blip r:embed="rId3"/>
          <a:stretch>
            <a:fillRect/>
          </a:stretch>
        </p:blipFill>
        <p:spPr>
          <a:xfrm>
            <a:off x="7735946" y="234541"/>
            <a:ext cx="1042294" cy="359819"/>
          </a:xfrm>
          <a:prstGeom prst="rect">
            <a:avLst/>
          </a:prstGeom>
        </p:spPr>
      </p:pic>
    </p:spTree>
    <p:extLst>
      <p:ext uri="{BB962C8B-B14F-4D97-AF65-F5344CB8AC3E}">
        <p14:creationId xmlns:p14="http://schemas.microsoft.com/office/powerpoint/2010/main" val="28076523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Bg"/>
          <p:cNvSpPr/>
          <p:nvPr/>
        </p:nvSpPr>
        <p:spPr>
          <a:xfrm>
            <a:off x="0" y="0"/>
            <a:ext cx="9144000" cy="822960"/>
          </a:xfrm>
          <a:prstGeom prst="rect">
            <a:avLst/>
          </a:prstGeom>
          <a:solidFill>
            <a:srgbClr val="0D2B55"/>
          </a:solidFill>
          <a:ln w="12700">
            <a:noFill/>
          </a:ln>
        </p:spPr>
        <p:txBody>
          <a:bodyPr/>
          <a:lstStyle/>
          <a:p>
            <a:endParaRPr lang="en-CL">
              <a:latin typeface="Aptos SemiBold" panose="020B0004020202020204" pitchFamily="34" charset="0"/>
            </a:endParaRPr>
          </a:p>
        </p:txBody>
      </p:sp>
      <p:sp>
        <p:nvSpPr>
          <p:cNvPr id="3" name="HeaderAccent"/>
          <p:cNvSpPr/>
          <p:nvPr/>
        </p:nvSpPr>
        <p:spPr>
          <a:xfrm>
            <a:off x="0" y="822960"/>
            <a:ext cx="9144000" cy="64008"/>
          </a:xfrm>
          <a:prstGeom prst="rect">
            <a:avLst/>
          </a:prstGeom>
          <a:solidFill>
            <a:srgbClr val="4A7A9B"/>
          </a:solidFill>
          <a:ln w="12700">
            <a:noFill/>
          </a:ln>
        </p:spPr>
        <p:txBody>
          <a:bodyPr/>
          <a:lstStyle/>
          <a:p>
            <a:endParaRPr lang="en-CL">
              <a:latin typeface="Aptos SemiBold" panose="020B0004020202020204" pitchFamily="34" charset="0"/>
            </a:endParaRPr>
          </a:p>
        </p:txBody>
      </p:sp>
      <p:sp>
        <p:nvSpPr>
          <p:cNvPr id="4" name="SectionTitle"/>
          <p:cNvSpPr/>
          <p:nvPr/>
        </p:nvSpPr>
        <p:spPr>
          <a:xfrm>
            <a:off x="267973" y="158660"/>
            <a:ext cx="7200000" cy="550000"/>
          </a:xfrm>
          <a:prstGeom prst="rect">
            <a:avLst/>
          </a:prstGeom>
          <a:noFill/>
          <a:ln/>
        </p:spPr>
        <p:txBody>
          <a:bodyPr wrap="square" lIns="0" tIns="0" rIns="0" bIns="0" rtlCol="0" anchor="ctr"/>
          <a:lstStyle/>
          <a:p>
            <a:pPr marL="0" indent="0" algn="l">
              <a:buNone/>
            </a:pPr>
            <a:r>
              <a:rPr lang="es-CL" sz="1800" b="1" dirty="0">
                <a:solidFill>
                  <a:srgbClr val="FFFFFF"/>
                </a:solidFill>
                <a:latin typeface="Aptos SemiBold" panose="020B0004020202020204" pitchFamily="34" charset="0"/>
              </a:rPr>
              <a:t>APROBACIÓN EEFF</a:t>
            </a:r>
          </a:p>
          <a:p>
            <a:pPr marL="0" indent="0" algn="l">
              <a:buNone/>
            </a:pPr>
            <a:r>
              <a:rPr lang="es-CL" sz="1600" b="1" dirty="0">
                <a:solidFill>
                  <a:srgbClr val="C8D8EC"/>
                </a:solidFill>
                <a:latin typeface="Aptos SemiBold" panose="020B0004020202020204" pitchFamily="34" charset="0"/>
              </a:rPr>
              <a:t>Estado de Situación Financiera</a:t>
            </a:r>
          </a:p>
        </p:txBody>
      </p:sp>
      <p:pic>
        <p:nvPicPr>
          <p:cNvPr id="99" name="LABLogo"/>
          <p:cNvPicPr>
            <a:picLocks noChangeAspect="1"/>
          </p:cNvPicPr>
          <p:nvPr/>
        </p:nvPicPr>
        <p:blipFill>
          <a:blip r:embed="rId3"/>
          <a:stretch>
            <a:fillRect/>
          </a:stretch>
        </p:blipFill>
        <p:spPr>
          <a:xfrm>
            <a:off x="7735946" y="234541"/>
            <a:ext cx="1042294" cy="359819"/>
          </a:xfrm>
          <a:prstGeom prst="rect">
            <a:avLst/>
          </a:prstGeom>
        </p:spPr>
      </p:pic>
      <p:pic>
        <p:nvPicPr>
          <p:cNvPr id="6" name="Imagen 5">
            <a:extLst>
              <a:ext uri="{FF2B5EF4-FFF2-40B4-BE49-F238E27FC236}">
                <a16:creationId xmlns:a16="http://schemas.microsoft.com/office/drawing/2014/main" id="{44C99C86-9DB7-13E1-C432-47A16FE002C4}"/>
              </a:ext>
            </a:extLst>
          </p:cNvPr>
          <p:cNvPicPr>
            <a:picLocks noChangeAspect="1"/>
          </p:cNvPicPr>
          <p:nvPr/>
        </p:nvPicPr>
        <p:blipFill>
          <a:blip r:embed="rId4"/>
          <a:srcRect t="2388"/>
          <a:stretch>
            <a:fillRect/>
          </a:stretch>
        </p:blipFill>
        <p:spPr>
          <a:xfrm>
            <a:off x="195738" y="1448867"/>
            <a:ext cx="4152631" cy="2245765"/>
          </a:xfrm>
          <a:prstGeom prst="rect">
            <a:avLst/>
          </a:prstGeom>
        </p:spPr>
      </p:pic>
      <p:pic>
        <p:nvPicPr>
          <p:cNvPr id="7" name="Imagen 6">
            <a:extLst>
              <a:ext uri="{FF2B5EF4-FFF2-40B4-BE49-F238E27FC236}">
                <a16:creationId xmlns:a16="http://schemas.microsoft.com/office/drawing/2014/main" id="{7ECBC3D1-C4FB-A3D2-C137-83B8E6F048AB}"/>
              </a:ext>
            </a:extLst>
          </p:cNvPr>
          <p:cNvPicPr>
            <a:picLocks noChangeAspect="1"/>
          </p:cNvPicPr>
          <p:nvPr/>
        </p:nvPicPr>
        <p:blipFill>
          <a:blip r:embed="rId5"/>
          <a:stretch>
            <a:fillRect/>
          </a:stretch>
        </p:blipFill>
        <p:spPr>
          <a:xfrm>
            <a:off x="4572000" y="1417320"/>
            <a:ext cx="4272045" cy="2491483"/>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Bg"/>
          <p:cNvSpPr/>
          <p:nvPr/>
        </p:nvSpPr>
        <p:spPr>
          <a:xfrm>
            <a:off x="0" y="0"/>
            <a:ext cx="9144000" cy="822960"/>
          </a:xfrm>
          <a:prstGeom prst="rect">
            <a:avLst/>
          </a:prstGeom>
          <a:solidFill>
            <a:srgbClr val="0D2B55"/>
          </a:solidFill>
          <a:ln w="12700">
            <a:noFill/>
          </a:ln>
        </p:spPr>
        <p:txBody>
          <a:bodyPr/>
          <a:lstStyle/>
          <a:p>
            <a:endParaRPr lang="en-CL"/>
          </a:p>
        </p:txBody>
      </p:sp>
      <p:sp>
        <p:nvSpPr>
          <p:cNvPr id="3" name="HeaderAccent"/>
          <p:cNvSpPr/>
          <p:nvPr/>
        </p:nvSpPr>
        <p:spPr>
          <a:xfrm>
            <a:off x="0" y="822960"/>
            <a:ext cx="9144000" cy="64008"/>
          </a:xfrm>
          <a:prstGeom prst="rect">
            <a:avLst/>
          </a:prstGeom>
          <a:solidFill>
            <a:srgbClr val="4A7A9B"/>
          </a:solidFill>
          <a:ln w="12700">
            <a:noFill/>
          </a:ln>
        </p:spPr>
        <p:txBody>
          <a:bodyPr/>
          <a:lstStyle/>
          <a:p>
            <a:endParaRPr lang="en-CL"/>
          </a:p>
        </p:txBody>
      </p:sp>
      <p:sp>
        <p:nvSpPr>
          <p:cNvPr id="4" name="SectionTitle"/>
          <p:cNvSpPr/>
          <p:nvPr/>
        </p:nvSpPr>
        <p:spPr>
          <a:xfrm>
            <a:off x="267973" y="190664"/>
            <a:ext cx="7200000" cy="550000"/>
          </a:xfrm>
          <a:prstGeom prst="rect">
            <a:avLst/>
          </a:prstGeom>
          <a:noFill/>
          <a:ln/>
        </p:spPr>
        <p:txBody>
          <a:bodyPr wrap="square" lIns="0" tIns="0" rIns="0" bIns="0" rtlCol="0" anchor="ctr"/>
          <a:lstStyle/>
          <a:p>
            <a:pPr marL="0" indent="0" algn="l">
              <a:buNone/>
            </a:pPr>
            <a:r>
              <a:rPr lang="es-CL" sz="1800" b="1" dirty="0">
                <a:solidFill>
                  <a:srgbClr val="FFFFFF"/>
                </a:solidFill>
                <a:latin typeface="Aptos SemiBold" panose="020B0004020202020204" pitchFamily="34" charset="0"/>
              </a:rPr>
              <a:t>APROBACIÓN EEFF</a:t>
            </a:r>
          </a:p>
          <a:p>
            <a:r>
              <a:rPr lang="es-CL" sz="1600" dirty="0">
                <a:solidFill>
                  <a:srgbClr val="C8D8EC"/>
                </a:solidFill>
                <a:latin typeface="Aptos SemiBold" panose="020B0004020202020204" pitchFamily="34" charset="0"/>
              </a:rPr>
              <a:t>Estado de Resultados Integrales al 31 de diciembre de 2025 y 2024</a:t>
            </a:r>
          </a:p>
        </p:txBody>
      </p:sp>
      <p:pic>
        <p:nvPicPr>
          <p:cNvPr id="99" name="LABLogo"/>
          <p:cNvPicPr>
            <a:picLocks noChangeAspect="1"/>
          </p:cNvPicPr>
          <p:nvPr/>
        </p:nvPicPr>
        <p:blipFill>
          <a:blip r:embed="rId3"/>
          <a:stretch>
            <a:fillRect/>
          </a:stretch>
        </p:blipFill>
        <p:spPr>
          <a:xfrm>
            <a:off x="7735946" y="234541"/>
            <a:ext cx="1042294" cy="359819"/>
          </a:xfrm>
          <a:prstGeom prst="rect">
            <a:avLst/>
          </a:prstGeom>
        </p:spPr>
      </p:pic>
      <p:pic>
        <p:nvPicPr>
          <p:cNvPr id="6" name="Imagen 5">
            <a:extLst>
              <a:ext uri="{FF2B5EF4-FFF2-40B4-BE49-F238E27FC236}">
                <a16:creationId xmlns:a16="http://schemas.microsoft.com/office/drawing/2014/main" id="{2B150D84-246E-8805-8138-ECE1A54A4959}"/>
              </a:ext>
            </a:extLst>
          </p:cNvPr>
          <p:cNvPicPr>
            <a:picLocks noChangeAspect="1"/>
          </p:cNvPicPr>
          <p:nvPr/>
        </p:nvPicPr>
        <p:blipFill>
          <a:blip r:embed="rId4"/>
          <a:stretch>
            <a:fillRect/>
          </a:stretch>
        </p:blipFill>
        <p:spPr>
          <a:xfrm>
            <a:off x="2602503" y="1051560"/>
            <a:ext cx="3764192" cy="385381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Bg"/>
          <p:cNvSpPr/>
          <p:nvPr/>
        </p:nvSpPr>
        <p:spPr>
          <a:xfrm>
            <a:off x="0" y="0"/>
            <a:ext cx="9144000" cy="822960"/>
          </a:xfrm>
          <a:prstGeom prst="rect">
            <a:avLst/>
          </a:prstGeom>
          <a:solidFill>
            <a:srgbClr val="0D2B55"/>
          </a:solidFill>
          <a:ln w="12700">
            <a:noFill/>
          </a:ln>
        </p:spPr>
        <p:txBody>
          <a:bodyPr/>
          <a:lstStyle/>
          <a:p>
            <a:endParaRPr lang="en-CL"/>
          </a:p>
        </p:txBody>
      </p:sp>
      <p:sp>
        <p:nvSpPr>
          <p:cNvPr id="3" name="HeaderAccent"/>
          <p:cNvSpPr/>
          <p:nvPr/>
        </p:nvSpPr>
        <p:spPr>
          <a:xfrm>
            <a:off x="0" y="822960"/>
            <a:ext cx="9144000" cy="64008"/>
          </a:xfrm>
          <a:prstGeom prst="rect">
            <a:avLst/>
          </a:prstGeom>
          <a:solidFill>
            <a:srgbClr val="4A7A9B"/>
          </a:solidFill>
          <a:ln w="12700">
            <a:noFill/>
          </a:ln>
        </p:spPr>
        <p:txBody>
          <a:bodyPr/>
          <a:lstStyle/>
          <a:p>
            <a:endParaRPr lang="en-CL"/>
          </a:p>
        </p:txBody>
      </p:sp>
      <p:sp>
        <p:nvSpPr>
          <p:cNvPr id="53" name="NoteText"/>
          <p:cNvSpPr/>
          <p:nvPr/>
        </p:nvSpPr>
        <p:spPr>
          <a:xfrm>
            <a:off x="365760" y="4482100"/>
            <a:ext cx="8503920" cy="613104"/>
          </a:xfrm>
          <a:prstGeom prst="rect">
            <a:avLst/>
          </a:prstGeom>
          <a:noFill/>
          <a:ln/>
        </p:spPr>
        <p:txBody>
          <a:bodyPr wrap="square" lIns="91440" tIns="45720" rIns="91440" bIns="45720" rtlCol="0" anchor="t"/>
          <a:lstStyle/>
          <a:p>
            <a:pPr marL="0" indent="0" algn="l">
              <a:buNone/>
            </a:pPr>
            <a:r>
              <a:rPr lang="es-CL" sz="1200" dirty="0">
                <a:solidFill>
                  <a:srgbClr val="333333"/>
                </a:solidFill>
                <a:latin typeface="Aptos" panose="020B0004020202020204" pitchFamily="34" charset="0"/>
              </a:rPr>
              <a:t>En el ejercicio 2025 no existen Beneficios Netos Percibidos positivos. De conformidad a la ley y al reglamento interno del Fondo no se repartirán dividendos.</a:t>
            </a:r>
          </a:p>
        </p:txBody>
      </p:sp>
      <p:pic>
        <p:nvPicPr>
          <p:cNvPr id="99" name="LABLogo"/>
          <p:cNvPicPr>
            <a:picLocks noChangeAspect="1"/>
          </p:cNvPicPr>
          <p:nvPr/>
        </p:nvPicPr>
        <p:blipFill>
          <a:blip r:embed="rId3"/>
          <a:stretch>
            <a:fillRect/>
          </a:stretch>
        </p:blipFill>
        <p:spPr>
          <a:xfrm>
            <a:off x="7735946" y="234541"/>
            <a:ext cx="1042294" cy="359819"/>
          </a:xfrm>
          <a:prstGeom prst="rect">
            <a:avLst/>
          </a:prstGeom>
        </p:spPr>
      </p:pic>
      <p:pic>
        <p:nvPicPr>
          <p:cNvPr id="6" name="Imagen 5">
            <a:extLst>
              <a:ext uri="{FF2B5EF4-FFF2-40B4-BE49-F238E27FC236}">
                <a16:creationId xmlns:a16="http://schemas.microsoft.com/office/drawing/2014/main" id="{1139CADE-1F34-E5B3-5075-F0DCD99BDBA0}"/>
              </a:ext>
            </a:extLst>
          </p:cNvPr>
          <p:cNvPicPr>
            <a:picLocks noChangeAspect="1"/>
          </p:cNvPicPr>
          <p:nvPr/>
        </p:nvPicPr>
        <p:blipFill>
          <a:blip r:embed="rId4"/>
          <a:srcRect t="925" r="919"/>
          <a:stretch>
            <a:fillRect/>
          </a:stretch>
        </p:blipFill>
        <p:spPr>
          <a:xfrm>
            <a:off x="2556183" y="1051560"/>
            <a:ext cx="3579458" cy="3268980"/>
          </a:xfrm>
          <a:prstGeom prst="rect">
            <a:avLst/>
          </a:prstGeom>
        </p:spPr>
      </p:pic>
      <p:sp>
        <p:nvSpPr>
          <p:cNvPr id="7" name="SectionTitle">
            <a:extLst>
              <a:ext uri="{FF2B5EF4-FFF2-40B4-BE49-F238E27FC236}">
                <a16:creationId xmlns:a16="http://schemas.microsoft.com/office/drawing/2014/main" id="{4B08E333-7DCF-8A63-C8BE-1CEB1098C8D1}"/>
              </a:ext>
            </a:extLst>
          </p:cNvPr>
          <p:cNvSpPr/>
          <p:nvPr/>
        </p:nvSpPr>
        <p:spPr>
          <a:xfrm>
            <a:off x="267973" y="190664"/>
            <a:ext cx="7200000" cy="550000"/>
          </a:xfrm>
          <a:prstGeom prst="rect">
            <a:avLst/>
          </a:prstGeom>
          <a:noFill/>
          <a:ln/>
        </p:spPr>
        <p:txBody>
          <a:bodyPr wrap="square" lIns="0" tIns="0" rIns="0" bIns="0" rtlCol="0" anchor="ctr"/>
          <a:lstStyle/>
          <a:p>
            <a:pPr marL="0" indent="0" algn="l">
              <a:buNone/>
            </a:pPr>
            <a:r>
              <a:rPr lang="es-CL" sz="1800" b="1" dirty="0">
                <a:solidFill>
                  <a:srgbClr val="FFFFFF"/>
                </a:solidFill>
                <a:latin typeface="Aptos SemiBold" panose="020B0004020202020204" pitchFamily="34" charset="0"/>
              </a:rPr>
              <a:t>APROBACIÓN EEFF</a:t>
            </a:r>
          </a:p>
          <a:p>
            <a:r>
              <a:rPr lang="es-CL" sz="1600" dirty="0">
                <a:solidFill>
                  <a:srgbClr val="C8D8EC"/>
                </a:solidFill>
                <a:latin typeface="Aptos SemiBold" panose="020B0004020202020204" pitchFamily="34" charset="0"/>
              </a:rPr>
              <a:t>Resultado del ejercicio anterior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Bg"/>
          <p:cNvSpPr/>
          <p:nvPr/>
        </p:nvSpPr>
        <p:spPr>
          <a:xfrm>
            <a:off x="0" y="0"/>
            <a:ext cx="9144000" cy="822960"/>
          </a:xfrm>
          <a:prstGeom prst="rect">
            <a:avLst/>
          </a:prstGeom>
          <a:solidFill>
            <a:srgbClr val="0D2B55"/>
          </a:solidFill>
          <a:ln w="12700">
            <a:noFill/>
            <a:prstDash val="solid"/>
          </a:ln>
        </p:spPr>
        <p:txBody>
          <a:bodyPr/>
          <a:lstStyle/>
          <a:p>
            <a:endParaRPr lang="en-CL"/>
          </a:p>
        </p:txBody>
      </p:sp>
      <p:sp>
        <p:nvSpPr>
          <p:cNvPr id="3" name="HeaderAccent"/>
          <p:cNvSpPr/>
          <p:nvPr/>
        </p:nvSpPr>
        <p:spPr>
          <a:xfrm>
            <a:off x="0" y="822960"/>
            <a:ext cx="9144000" cy="64008"/>
          </a:xfrm>
          <a:prstGeom prst="rect">
            <a:avLst/>
          </a:prstGeom>
          <a:solidFill>
            <a:srgbClr val="4A7A9B"/>
          </a:solidFill>
          <a:ln w="12700">
            <a:noFill/>
            <a:prstDash val="solid"/>
          </a:ln>
        </p:spPr>
        <p:txBody>
          <a:bodyPr/>
          <a:lstStyle/>
          <a:p>
            <a:endParaRPr lang="en-CL"/>
          </a:p>
        </p:txBody>
      </p:sp>
      <p:sp>
        <p:nvSpPr>
          <p:cNvPr id="4" name="SectionTitle"/>
          <p:cNvSpPr/>
          <p:nvPr/>
        </p:nvSpPr>
        <p:spPr>
          <a:xfrm>
            <a:off x="365760" y="0"/>
            <a:ext cx="7200000" cy="550000"/>
          </a:xfrm>
          <a:prstGeom prst="rect">
            <a:avLst/>
          </a:prstGeom>
          <a:noFill/>
          <a:ln/>
        </p:spPr>
        <p:txBody>
          <a:bodyPr wrap="square" lIns="0" tIns="0" rIns="0" bIns="0" rtlCol="0" anchor="ctr"/>
          <a:lstStyle/>
          <a:p>
            <a:pPr marL="0" indent="0" algn="l">
              <a:buNone/>
            </a:pPr>
            <a:endParaRPr lang="es-CL" sz="1800" b="1" dirty="0">
              <a:solidFill>
                <a:srgbClr val="FFFFFF"/>
              </a:solidFill>
              <a:latin typeface="Calibri" pitchFamily="34" charset="0"/>
            </a:endParaRPr>
          </a:p>
        </p:txBody>
      </p:sp>
      <p:pic>
        <p:nvPicPr>
          <p:cNvPr id="99" name="LABLogo"/>
          <p:cNvPicPr>
            <a:picLocks noChangeAspect="1"/>
          </p:cNvPicPr>
          <p:nvPr/>
        </p:nvPicPr>
        <p:blipFill>
          <a:blip r:embed="rId3"/>
          <a:stretch>
            <a:fillRect/>
          </a:stretch>
        </p:blipFill>
        <p:spPr>
          <a:xfrm>
            <a:off x="7735946" y="234541"/>
            <a:ext cx="1042294" cy="359819"/>
          </a:xfrm>
          <a:prstGeom prst="rect">
            <a:avLst/>
          </a:prstGeom>
        </p:spPr>
      </p:pic>
      <p:sp>
        <p:nvSpPr>
          <p:cNvPr id="6" name="SectionTitle">
            <a:extLst>
              <a:ext uri="{FF2B5EF4-FFF2-40B4-BE49-F238E27FC236}">
                <a16:creationId xmlns:a16="http://schemas.microsoft.com/office/drawing/2014/main" id="{07453436-A650-798B-5673-3047A4058D5A}"/>
              </a:ext>
            </a:extLst>
          </p:cNvPr>
          <p:cNvSpPr/>
          <p:nvPr/>
        </p:nvSpPr>
        <p:spPr>
          <a:xfrm>
            <a:off x="267973" y="190664"/>
            <a:ext cx="7200000" cy="550000"/>
          </a:xfrm>
          <a:prstGeom prst="rect">
            <a:avLst/>
          </a:prstGeom>
          <a:noFill/>
          <a:ln/>
        </p:spPr>
        <p:txBody>
          <a:bodyPr wrap="square" lIns="0" tIns="0" rIns="0" bIns="0" rtlCol="0" anchor="ctr"/>
          <a:lstStyle/>
          <a:p>
            <a:pPr marL="0" indent="0" algn="l">
              <a:buNone/>
            </a:pPr>
            <a:r>
              <a:rPr lang="es-CL" sz="1800" b="1" dirty="0">
                <a:solidFill>
                  <a:srgbClr val="FFFFFF"/>
                </a:solidFill>
                <a:latin typeface="Aptos SemiBold" panose="020B0004020202020204" pitchFamily="34" charset="0"/>
              </a:rPr>
              <a:t>CUENTA ANUAL 2025</a:t>
            </a:r>
          </a:p>
          <a:p>
            <a:r>
              <a:rPr lang="es-CL" sz="1600" dirty="0">
                <a:solidFill>
                  <a:srgbClr val="C8D8EC"/>
                </a:solidFill>
                <a:latin typeface="Aptos SemiBold" panose="020B0004020202020204" pitchFamily="34" charset="0"/>
              </a:rPr>
              <a:t>Fondo LAB Oportunidad y Desarrollo Inmobiliario USA</a:t>
            </a:r>
          </a:p>
        </p:txBody>
      </p:sp>
      <p:sp>
        <p:nvSpPr>
          <p:cNvPr id="7" name="TextBox 17">
            <a:extLst>
              <a:ext uri="{FF2B5EF4-FFF2-40B4-BE49-F238E27FC236}">
                <a16:creationId xmlns:a16="http://schemas.microsoft.com/office/drawing/2014/main" id="{916FC130-8A9C-DDA5-95A6-2928FCDAD774}"/>
              </a:ext>
            </a:extLst>
          </p:cNvPr>
          <p:cNvSpPr txBox="1"/>
          <p:nvPr/>
        </p:nvSpPr>
        <p:spPr>
          <a:xfrm>
            <a:off x="0" y="1096301"/>
            <a:ext cx="9009377" cy="3693319"/>
          </a:xfrm>
          <a:prstGeom prst="rect">
            <a:avLst/>
          </a:prstGeom>
          <a:noFill/>
        </p:spPr>
        <p:txBody>
          <a:bodyPr wrap="square" rtlCol="0">
            <a:spAutoFit/>
          </a:bodyPr>
          <a:lstStyle/>
          <a:p>
            <a:pPr marL="285750" indent="-200025" algn="just">
              <a:spcAft>
                <a:spcPts val="1200"/>
              </a:spcAft>
              <a:buFont typeface="Arial" panose="020B0604020202020204" pitchFamily="34" charset="0"/>
              <a:buChar char="•"/>
            </a:pPr>
            <a:r>
              <a:rPr lang="es-CL" sz="1100" b="0" i="0" dirty="0">
                <a:solidFill>
                  <a:srgbClr val="000000"/>
                </a:solidFill>
                <a:effectLst/>
                <a:latin typeface="Aptos" panose="020B0004020202020204" pitchFamily="34" charset="0"/>
              </a:rPr>
              <a:t>Agosto de 2025 la asamblea de aportantes del Fondo de Inversión Sartor </a:t>
            </a:r>
            <a:r>
              <a:rPr lang="es-CL" sz="1100" dirty="0">
                <a:solidFill>
                  <a:srgbClr val="000000"/>
                </a:solidFill>
                <a:latin typeface="Aptos" panose="020B0004020202020204" pitchFamily="34" charset="0"/>
              </a:rPr>
              <a:t>Oportunidad y Desarrollo Inmobiliario USA</a:t>
            </a:r>
            <a:r>
              <a:rPr lang="es-CL" sz="1100" b="0" i="0" dirty="0">
                <a:solidFill>
                  <a:srgbClr val="000000"/>
                </a:solidFill>
                <a:effectLst/>
                <a:latin typeface="Aptos" panose="020B0004020202020204" pitchFamily="34" charset="0"/>
              </a:rPr>
              <a:t> acordó designar a WEG AGF (ahora LAB Capital AGF) como Administradora del Fondo;</a:t>
            </a:r>
          </a:p>
          <a:p>
            <a:pPr marL="285750" indent="-200025" algn="just">
              <a:spcAft>
                <a:spcPts val="1200"/>
              </a:spcAft>
              <a:buFont typeface="Arial" panose="020B0604020202020204" pitchFamily="34" charset="0"/>
              <a:buChar char="•"/>
            </a:pPr>
            <a:r>
              <a:rPr lang="es-CL" sz="1100" dirty="0">
                <a:solidFill>
                  <a:srgbClr val="000000"/>
                </a:solidFill>
                <a:latin typeface="Aptos" panose="020B0004020202020204" pitchFamily="34" charset="0"/>
              </a:rPr>
              <a:t>Octubre</a:t>
            </a:r>
            <a:r>
              <a:rPr lang="es-CL" sz="1100" b="0" i="0" dirty="0">
                <a:solidFill>
                  <a:srgbClr val="000000"/>
                </a:solidFill>
                <a:effectLst/>
                <a:latin typeface="Aptos" panose="020B0004020202020204" pitchFamily="34" charset="0"/>
              </a:rPr>
              <a:t> de 2025. El directorio de LAB Capital AGF, da cuenta de la toma de administración del Fondo de Inversión Sartor Oportunidad y Desarrollo Inmobiliario USA.</a:t>
            </a:r>
          </a:p>
          <a:p>
            <a:pPr marL="285750" indent="-200025" algn="just">
              <a:spcAft>
                <a:spcPts val="1200"/>
              </a:spcAft>
              <a:buFont typeface="Arial" panose="020B0604020202020204" pitchFamily="34" charset="0"/>
              <a:buChar char="•"/>
            </a:pPr>
            <a:r>
              <a:rPr lang="es-CL" sz="1100" dirty="0">
                <a:solidFill>
                  <a:srgbClr val="000000"/>
                </a:solidFill>
                <a:latin typeface="Aptos" panose="020B0004020202020204" pitchFamily="34" charset="0"/>
              </a:rPr>
              <a:t>Noviembre de 2025. Se realiza Asamblea Ordinaria de Aportantes, dando cierre al ejercicio 2024, y cambiando el nombre del fondo a Fondo LAB Oportunidad y Desarrollo Inmobiliario USA.</a:t>
            </a:r>
          </a:p>
          <a:p>
            <a:pPr marL="285750" indent="-200025" algn="just">
              <a:spcAft>
                <a:spcPts val="1200"/>
              </a:spcAft>
              <a:buFont typeface="Arial" panose="020B0604020202020204" pitchFamily="34" charset="0"/>
              <a:buChar char="•"/>
            </a:pPr>
            <a:r>
              <a:rPr lang="es-CL" sz="1100" dirty="0">
                <a:solidFill>
                  <a:srgbClr val="000000"/>
                </a:solidFill>
                <a:latin typeface="Aptos" panose="020B0004020202020204" pitchFamily="34" charset="0"/>
              </a:rPr>
              <a:t>Realizamos las gestiones para conseguir las firmas de la antigua administración y así actualizar los poderes y cambio de administración de </a:t>
            </a:r>
            <a:r>
              <a:rPr lang="es-CL" sz="1100" dirty="0" err="1">
                <a:solidFill>
                  <a:srgbClr val="000000"/>
                </a:solidFill>
                <a:latin typeface="Aptos" panose="020B0004020202020204" pitchFamily="34" charset="0"/>
              </a:rPr>
              <a:t>Opportunity</a:t>
            </a:r>
            <a:r>
              <a:rPr lang="es-CL" sz="1100" dirty="0">
                <a:solidFill>
                  <a:srgbClr val="000000"/>
                </a:solidFill>
                <a:latin typeface="Aptos" panose="020B0004020202020204" pitchFamily="34" charset="0"/>
              </a:rPr>
              <a:t> and </a:t>
            </a:r>
            <a:r>
              <a:rPr lang="es-CL" sz="1100" dirty="0" err="1">
                <a:solidFill>
                  <a:srgbClr val="000000"/>
                </a:solidFill>
                <a:latin typeface="Aptos" panose="020B0004020202020204" pitchFamily="34" charset="0"/>
              </a:rPr>
              <a:t>Development</a:t>
            </a:r>
            <a:r>
              <a:rPr lang="es-CL" sz="1100" dirty="0">
                <a:solidFill>
                  <a:srgbClr val="000000"/>
                </a:solidFill>
                <a:latin typeface="Aptos" panose="020B0004020202020204" pitchFamily="34" charset="0"/>
              </a:rPr>
              <a:t> LLC.</a:t>
            </a:r>
          </a:p>
          <a:p>
            <a:pPr marL="285750" indent="-200025" algn="just">
              <a:spcAft>
                <a:spcPts val="1200"/>
              </a:spcAft>
              <a:buFont typeface="Arial" panose="020B0604020202020204" pitchFamily="34" charset="0"/>
              <a:buChar char="•"/>
            </a:pPr>
            <a:r>
              <a:rPr lang="es-CL" sz="1100" dirty="0">
                <a:solidFill>
                  <a:srgbClr val="000000"/>
                </a:solidFill>
                <a:latin typeface="Aptos" panose="020B0004020202020204" pitchFamily="34" charset="0"/>
              </a:rPr>
              <a:t>Hicimos un </a:t>
            </a:r>
            <a:r>
              <a:rPr lang="es-CL" sz="1100" dirty="0" err="1">
                <a:solidFill>
                  <a:srgbClr val="000000"/>
                </a:solidFill>
                <a:latin typeface="Aptos" panose="020B0004020202020204" pitchFamily="34" charset="0"/>
              </a:rPr>
              <a:t>due</a:t>
            </a:r>
            <a:r>
              <a:rPr lang="es-CL" sz="1100" dirty="0">
                <a:solidFill>
                  <a:srgbClr val="000000"/>
                </a:solidFill>
                <a:latin typeface="Aptos" panose="020B0004020202020204" pitchFamily="34" charset="0"/>
              </a:rPr>
              <a:t> </a:t>
            </a:r>
            <a:r>
              <a:rPr lang="es-CL" sz="1100" dirty="0" err="1">
                <a:solidFill>
                  <a:srgbClr val="000000"/>
                </a:solidFill>
                <a:latin typeface="Aptos" panose="020B0004020202020204" pitchFamily="34" charset="0"/>
              </a:rPr>
              <a:t>diligence</a:t>
            </a:r>
            <a:r>
              <a:rPr lang="es-CL" sz="1100" dirty="0">
                <a:solidFill>
                  <a:srgbClr val="000000"/>
                </a:solidFill>
                <a:latin typeface="Aptos" panose="020B0004020202020204" pitchFamily="34" charset="0"/>
              </a:rPr>
              <a:t> interno de toda la documentación del Fondo. Se han recibido anualmente los formularios K-1 que acreditan la inversión, la escritura de la sociedad fue revisada y está ok, todo los demás documentos están en orden.</a:t>
            </a:r>
          </a:p>
          <a:p>
            <a:pPr marL="285750" indent="-200025" algn="just">
              <a:spcAft>
                <a:spcPts val="1200"/>
              </a:spcAft>
              <a:buFont typeface="Arial" panose="020B0604020202020204" pitchFamily="34" charset="0"/>
              <a:buChar char="•"/>
            </a:pPr>
            <a:r>
              <a:rPr lang="es-CL" sz="1100" dirty="0">
                <a:solidFill>
                  <a:srgbClr val="000000"/>
                </a:solidFill>
                <a:latin typeface="Aptos" panose="020B0004020202020204" pitchFamily="34" charset="0"/>
              </a:rPr>
              <a:t>Nos reunimos con Fortune en distintas ocasiones para tener actualizaciones del estado y avance del proyecto</a:t>
            </a:r>
          </a:p>
          <a:p>
            <a:pPr marL="285750" indent="-200025" algn="just">
              <a:spcAft>
                <a:spcPts val="1200"/>
              </a:spcAft>
              <a:buFont typeface="Arial" panose="020B0604020202020204" pitchFamily="34" charset="0"/>
              <a:buChar char="•"/>
            </a:pPr>
            <a:r>
              <a:rPr lang="es-CL" sz="1100" dirty="0">
                <a:solidFill>
                  <a:srgbClr val="000000"/>
                </a:solidFill>
                <a:latin typeface="Aptos" panose="020B0004020202020204" pitchFamily="34" charset="0"/>
              </a:rPr>
              <a:t>En noviembre de 2025, la entonces gerente general del LAB visitó el proyecto Faena en USA y la sala de ventas</a:t>
            </a:r>
          </a:p>
          <a:p>
            <a:pPr marL="285750" indent="-200025" algn="just">
              <a:spcAft>
                <a:spcPts val="1200"/>
              </a:spcAft>
              <a:buFont typeface="Arial" panose="020B0604020202020204" pitchFamily="34" charset="0"/>
              <a:buChar char="•"/>
            </a:pPr>
            <a:r>
              <a:rPr lang="es-ES" sz="1100" dirty="0">
                <a:latin typeface="Aptos" panose="020B0004020202020204" pitchFamily="34" charset="0"/>
              </a:rPr>
              <a:t>Estamos trabajando con H&amp;CO, para verificar que la situación tributaria del LLC esté al día, y rectificarla en caso de ser necesario</a:t>
            </a:r>
          </a:p>
          <a:p>
            <a:pPr marL="285750" indent="-200025" algn="just">
              <a:spcAft>
                <a:spcPts val="1200"/>
              </a:spcAft>
              <a:buFont typeface="Arial" panose="020B0604020202020204" pitchFamily="34" charset="0"/>
              <a:buChar char="•"/>
            </a:pPr>
            <a:r>
              <a:rPr lang="es-ES" sz="1100" dirty="0">
                <a:latin typeface="Aptos" panose="020B0004020202020204" pitchFamily="34" charset="0"/>
              </a:rPr>
              <a:t>Por otra parte estamos realizando todas las gestiones que están a nuestro alcance para acreditar la propiedad del Fondo sobre la inversión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A84E4B-958C-D49E-4601-C05F56D0B51A}"/>
            </a:ext>
          </a:extLst>
        </p:cNvPr>
        <p:cNvGrpSpPr/>
        <p:nvPr/>
      </p:nvGrpSpPr>
      <p:grpSpPr>
        <a:xfrm>
          <a:off x="0" y="0"/>
          <a:ext cx="0" cy="0"/>
          <a:chOff x="0" y="0"/>
          <a:chExt cx="0" cy="0"/>
        </a:xfrm>
      </p:grpSpPr>
      <p:sp>
        <p:nvSpPr>
          <p:cNvPr id="2" name="HeaderBg">
            <a:extLst>
              <a:ext uri="{FF2B5EF4-FFF2-40B4-BE49-F238E27FC236}">
                <a16:creationId xmlns:a16="http://schemas.microsoft.com/office/drawing/2014/main" id="{B9FFCEFC-1A7D-386A-9071-1D4BE4C594A3}"/>
              </a:ext>
            </a:extLst>
          </p:cNvPr>
          <p:cNvSpPr/>
          <p:nvPr/>
        </p:nvSpPr>
        <p:spPr>
          <a:xfrm>
            <a:off x="0" y="0"/>
            <a:ext cx="9144000" cy="822960"/>
          </a:xfrm>
          <a:prstGeom prst="rect">
            <a:avLst/>
          </a:prstGeom>
          <a:solidFill>
            <a:srgbClr val="0D2B55"/>
          </a:solidFill>
          <a:ln w="12700">
            <a:noFill/>
            <a:prstDash val="solid"/>
          </a:ln>
        </p:spPr>
        <p:txBody>
          <a:bodyPr/>
          <a:lstStyle/>
          <a:p>
            <a:endParaRPr lang="en-CL"/>
          </a:p>
        </p:txBody>
      </p:sp>
      <p:sp>
        <p:nvSpPr>
          <p:cNvPr id="3" name="HeaderAccent">
            <a:extLst>
              <a:ext uri="{FF2B5EF4-FFF2-40B4-BE49-F238E27FC236}">
                <a16:creationId xmlns:a16="http://schemas.microsoft.com/office/drawing/2014/main" id="{DA3BB59E-0C32-EC95-DCA3-EF2ADD66762B}"/>
              </a:ext>
            </a:extLst>
          </p:cNvPr>
          <p:cNvSpPr/>
          <p:nvPr/>
        </p:nvSpPr>
        <p:spPr>
          <a:xfrm>
            <a:off x="0" y="822960"/>
            <a:ext cx="9144000" cy="64008"/>
          </a:xfrm>
          <a:prstGeom prst="rect">
            <a:avLst/>
          </a:prstGeom>
          <a:solidFill>
            <a:srgbClr val="4A7A9B"/>
          </a:solidFill>
          <a:ln w="12700">
            <a:noFill/>
            <a:prstDash val="solid"/>
          </a:ln>
        </p:spPr>
        <p:txBody>
          <a:bodyPr/>
          <a:lstStyle/>
          <a:p>
            <a:endParaRPr lang="en-CL"/>
          </a:p>
        </p:txBody>
      </p:sp>
      <p:sp>
        <p:nvSpPr>
          <p:cNvPr id="4" name="SectionTitle">
            <a:extLst>
              <a:ext uri="{FF2B5EF4-FFF2-40B4-BE49-F238E27FC236}">
                <a16:creationId xmlns:a16="http://schemas.microsoft.com/office/drawing/2014/main" id="{A5A5E8CA-24CA-F370-BCD0-A29115390C35}"/>
              </a:ext>
            </a:extLst>
          </p:cNvPr>
          <p:cNvSpPr/>
          <p:nvPr/>
        </p:nvSpPr>
        <p:spPr>
          <a:xfrm>
            <a:off x="365760" y="0"/>
            <a:ext cx="7200000" cy="550000"/>
          </a:xfrm>
          <a:prstGeom prst="rect">
            <a:avLst/>
          </a:prstGeom>
          <a:noFill/>
          <a:ln/>
        </p:spPr>
        <p:txBody>
          <a:bodyPr wrap="square" lIns="0" tIns="0" rIns="0" bIns="0" rtlCol="0" anchor="ctr"/>
          <a:lstStyle/>
          <a:p>
            <a:pPr marL="0" indent="0" algn="l">
              <a:buNone/>
            </a:pPr>
            <a:endParaRPr lang="es-CL" sz="1800" b="1" dirty="0">
              <a:solidFill>
                <a:srgbClr val="FFFFFF"/>
              </a:solidFill>
              <a:latin typeface="Calibri" pitchFamily="34" charset="0"/>
            </a:endParaRPr>
          </a:p>
        </p:txBody>
      </p:sp>
      <p:pic>
        <p:nvPicPr>
          <p:cNvPr id="99" name="LABLogo">
            <a:extLst>
              <a:ext uri="{FF2B5EF4-FFF2-40B4-BE49-F238E27FC236}">
                <a16:creationId xmlns:a16="http://schemas.microsoft.com/office/drawing/2014/main" id="{851C0F79-DE6E-ED45-C601-A027412B2D49}"/>
              </a:ext>
            </a:extLst>
          </p:cNvPr>
          <p:cNvPicPr>
            <a:picLocks noChangeAspect="1"/>
          </p:cNvPicPr>
          <p:nvPr/>
        </p:nvPicPr>
        <p:blipFill>
          <a:blip r:embed="rId3"/>
          <a:stretch>
            <a:fillRect/>
          </a:stretch>
        </p:blipFill>
        <p:spPr>
          <a:xfrm>
            <a:off x="7735946" y="234541"/>
            <a:ext cx="1042294" cy="359819"/>
          </a:xfrm>
          <a:prstGeom prst="rect">
            <a:avLst/>
          </a:prstGeom>
        </p:spPr>
      </p:pic>
      <p:sp>
        <p:nvSpPr>
          <p:cNvPr id="6" name="SectionTitle">
            <a:extLst>
              <a:ext uri="{FF2B5EF4-FFF2-40B4-BE49-F238E27FC236}">
                <a16:creationId xmlns:a16="http://schemas.microsoft.com/office/drawing/2014/main" id="{CEB00DAF-8DE8-3ABC-D64A-355663BCEFB7}"/>
              </a:ext>
            </a:extLst>
          </p:cNvPr>
          <p:cNvSpPr/>
          <p:nvPr/>
        </p:nvSpPr>
        <p:spPr>
          <a:xfrm>
            <a:off x="267973" y="190664"/>
            <a:ext cx="7200000" cy="550000"/>
          </a:xfrm>
          <a:prstGeom prst="rect">
            <a:avLst/>
          </a:prstGeom>
          <a:noFill/>
          <a:ln/>
        </p:spPr>
        <p:txBody>
          <a:bodyPr wrap="square" lIns="0" tIns="0" rIns="0" bIns="0" rtlCol="0" anchor="ctr"/>
          <a:lstStyle/>
          <a:p>
            <a:pPr marL="0" indent="0" algn="l">
              <a:buNone/>
            </a:pPr>
            <a:r>
              <a:rPr lang="es-CL" sz="1800" b="1" dirty="0">
                <a:solidFill>
                  <a:srgbClr val="FFFFFF"/>
                </a:solidFill>
                <a:latin typeface="Aptos SemiBold" panose="020B0004020202020204" pitchFamily="34" charset="0"/>
              </a:rPr>
              <a:t>PROPIEDAD DE LA INVERSIÓN</a:t>
            </a:r>
          </a:p>
          <a:p>
            <a:r>
              <a:rPr lang="es-CL" sz="1600" dirty="0">
                <a:solidFill>
                  <a:srgbClr val="C8D8EC"/>
                </a:solidFill>
                <a:latin typeface="Aptos SemiBold" panose="020B0004020202020204" pitchFamily="34" charset="0"/>
              </a:rPr>
              <a:t>Fondo LAB Oportunidad y Desarrollo Inmobiliario USA</a:t>
            </a:r>
          </a:p>
        </p:txBody>
      </p:sp>
      <p:sp>
        <p:nvSpPr>
          <p:cNvPr id="7" name="TextBox 17">
            <a:extLst>
              <a:ext uri="{FF2B5EF4-FFF2-40B4-BE49-F238E27FC236}">
                <a16:creationId xmlns:a16="http://schemas.microsoft.com/office/drawing/2014/main" id="{FE591FDB-E15B-0DC7-25A3-FA2F1BA14890}"/>
              </a:ext>
            </a:extLst>
          </p:cNvPr>
          <p:cNvSpPr txBox="1"/>
          <p:nvPr/>
        </p:nvSpPr>
        <p:spPr>
          <a:xfrm>
            <a:off x="0" y="1159928"/>
            <a:ext cx="9009377" cy="3724096"/>
          </a:xfrm>
          <a:prstGeom prst="rect">
            <a:avLst/>
          </a:prstGeom>
          <a:noFill/>
        </p:spPr>
        <p:txBody>
          <a:bodyPr wrap="square" rtlCol="0">
            <a:spAutoFit/>
          </a:bodyPr>
          <a:lstStyle/>
          <a:p>
            <a:pPr marL="285750" indent="-200025" algn="just">
              <a:spcAft>
                <a:spcPts val="1200"/>
              </a:spcAft>
              <a:buFont typeface="Arial" panose="020B0604020202020204" pitchFamily="34" charset="0"/>
              <a:buChar char="•"/>
            </a:pPr>
            <a:r>
              <a:rPr lang="es-ES" sz="1100" dirty="0">
                <a:latin typeface="Aptos" panose="020B0004020202020204" pitchFamily="34" charset="0"/>
              </a:rPr>
              <a:t>24 de octubre 2022: Se constituyó </a:t>
            </a:r>
            <a:r>
              <a:rPr lang="es-ES" sz="1100" dirty="0" err="1">
                <a:latin typeface="Aptos" panose="020B0004020202020204" pitchFamily="34" charset="0"/>
              </a:rPr>
              <a:t>Opportunity</a:t>
            </a:r>
            <a:r>
              <a:rPr lang="es-ES" sz="1100" dirty="0">
                <a:latin typeface="Aptos" panose="020B0004020202020204" pitchFamily="34" charset="0"/>
              </a:rPr>
              <a:t> and </a:t>
            </a:r>
            <a:r>
              <a:rPr lang="es-ES" sz="1100" dirty="0" err="1">
                <a:latin typeface="Aptos" panose="020B0004020202020204" pitchFamily="34" charset="0"/>
              </a:rPr>
              <a:t>Development</a:t>
            </a:r>
            <a:r>
              <a:rPr lang="es-ES" sz="1100" dirty="0">
                <a:latin typeface="Aptos" panose="020B0004020202020204" pitchFamily="34" charset="0"/>
              </a:rPr>
              <a:t> LLC en Delaware, con un único accionista: Fondo Sartor Oportunidad y Desarrollo Inmobiliario USA (“el Fondo”).  </a:t>
            </a:r>
          </a:p>
          <a:p>
            <a:pPr marL="285750" indent="-200025" algn="just">
              <a:spcAft>
                <a:spcPts val="1200"/>
              </a:spcAft>
              <a:buFont typeface="Arial" panose="020B0604020202020204" pitchFamily="34" charset="0"/>
              <a:buChar char="•"/>
            </a:pPr>
            <a:r>
              <a:rPr lang="es-ES" sz="1100" dirty="0">
                <a:latin typeface="Aptos" panose="020B0004020202020204" pitchFamily="34" charset="0"/>
              </a:rPr>
              <a:t>28 de octubre de 2022: </a:t>
            </a:r>
            <a:r>
              <a:rPr lang="es-ES" sz="1100" dirty="0" err="1">
                <a:latin typeface="Aptos" panose="020B0004020202020204" pitchFamily="34" charset="0"/>
              </a:rPr>
              <a:t>Opportunity</a:t>
            </a:r>
            <a:r>
              <a:rPr lang="es-ES" sz="1100" dirty="0">
                <a:latin typeface="Aptos" panose="020B0004020202020204" pitchFamily="34" charset="0"/>
              </a:rPr>
              <a:t> and </a:t>
            </a:r>
            <a:r>
              <a:rPr lang="es-ES" sz="1100" dirty="0" err="1">
                <a:latin typeface="Aptos" panose="020B0004020202020204" pitchFamily="34" charset="0"/>
              </a:rPr>
              <a:t>Development</a:t>
            </a:r>
            <a:r>
              <a:rPr lang="es-ES" sz="1100" dirty="0">
                <a:latin typeface="Aptos" panose="020B0004020202020204" pitchFamily="34" charset="0"/>
              </a:rPr>
              <a:t> LLC</a:t>
            </a:r>
            <a:r>
              <a:rPr lang="es-ES" sz="1100" dirty="0">
                <a:latin typeface="Aptos" panose="020B0004020202020204" pitchFamily="34" charset="0"/>
                <a:ea typeface="Lato" panose="020F0502020204030203" pitchFamily="34" charset="0"/>
                <a:cs typeface="Lato" panose="020F0502020204030203" pitchFamily="34" charset="0"/>
              </a:rPr>
              <a:t> </a:t>
            </a:r>
            <a:r>
              <a:rPr lang="es-CL" sz="1100" dirty="0">
                <a:latin typeface="Aptos" panose="020B0004020202020204" pitchFamily="34" charset="0"/>
                <a:ea typeface="Lato" panose="020F0502020204030203" pitchFamily="34" charset="0"/>
                <a:cs typeface="Lato" panose="020F0502020204030203" pitchFamily="34" charset="0"/>
              </a:rPr>
              <a:t>adquirió de manera directa (con dinero recibido directamente desde el Fondo), el </a:t>
            </a:r>
            <a:r>
              <a:rPr lang="es-CL" sz="1100" b="1" dirty="0">
                <a:solidFill>
                  <a:srgbClr val="204D88"/>
                </a:solidFill>
                <a:latin typeface="Aptos SemiBold" panose="020B0004020202020204" pitchFamily="34" charset="0"/>
                <a:ea typeface="Lato" panose="020F0502020204030203" pitchFamily="34" charset="0"/>
                <a:cs typeface="Lato" panose="020F0502020204030203" pitchFamily="34" charset="0"/>
              </a:rPr>
              <a:t>9,7333%</a:t>
            </a:r>
            <a:r>
              <a:rPr lang="es-CL" sz="1100" dirty="0">
                <a:latin typeface="Aptos" panose="020B0004020202020204" pitchFamily="34" charset="0"/>
                <a:ea typeface="Lato" panose="020F0502020204030203" pitchFamily="34" charset="0"/>
                <a:cs typeface="Lato" panose="020F0502020204030203" pitchFamily="34" charset="0"/>
              </a:rPr>
              <a:t> de ORP </a:t>
            </a:r>
            <a:r>
              <a:rPr lang="es-CL" sz="1100" dirty="0" err="1">
                <a:latin typeface="Aptos" panose="020B0004020202020204" pitchFamily="34" charset="0"/>
                <a:ea typeface="Lato" panose="020F0502020204030203" pitchFamily="34" charset="0"/>
                <a:cs typeface="Lato" panose="020F0502020204030203" pitchFamily="34" charset="0"/>
              </a:rPr>
              <a:t>Partners</a:t>
            </a:r>
            <a:r>
              <a:rPr lang="es-CL" sz="1100" dirty="0">
                <a:latin typeface="Aptos" panose="020B0004020202020204" pitchFamily="34" charset="0"/>
                <a:ea typeface="Lato" panose="020F0502020204030203" pitchFamily="34" charset="0"/>
                <a:cs typeface="Lato" panose="020F0502020204030203" pitchFamily="34" charset="0"/>
              </a:rPr>
              <a:t>, hoy FRM </a:t>
            </a:r>
            <a:r>
              <a:rPr lang="es-CL" sz="1100" dirty="0" err="1">
                <a:latin typeface="Aptos" panose="020B0004020202020204" pitchFamily="34" charset="0"/>
                <a:ea typeface="Lato" panose="020F0502020204030203" pitchFamily="34" charset="0"/>
                <a:cs typeface="Lato" panose="020F0502020204030203" pitchFamily="34" charset="0"/>
              </a:rPr>
              <a:t>Associates</a:t>
            </a:r>
            <a:r>
              <a:rPr lang="es-CL" sz="1100" dirty="0">
                <a:latin typeface="Aptos" panose="020B0004020202020204" pitchFamily="34" charset="0"/>
                <a:ea typeface="Lato" panose="020F0502020204030203" pitchFamily="34" charset="0"/>
                <a:cs typeface="Lato" panose="020F0502020204030203" pitchFamily="34" charset="0"/>
              </a:rPr>
              <a:t>, (sociedad del Proyecto) por un total de USD 7.300.000.</a:t>
            </a:r>
          </a:p>
          <a:p>
            <a:pPr marL="285750" indent="-200025" algn="just">
              <a:spcAft>
                <a:spcPts val="1200"/>
              </a:spcAft>
              <a:buFont typeface="Arial" panose="020B0604020202020204" pitchFamily="34" charset="0"/>
              <a:buChar char="•"/>
            </a:pPr>
            <a:r>
              <a:rPr lang="es-CL" sz="1100" dirty="0">
                <a:latin typeface="Aptos" panose="020B0004020202020204" pitchFamily="34" charset="0"/>
                <a:ea typeface="Lato" panose="020F0502020204030203" pitchFamily="34" charset="0"/>
                <a:cs typeface="Lato" panose="020F0502020204030203" pitchFamily="34" charset="0"/>
              </a:rPr>
              <a:t>28 de noviembre de 2022: el Fondo transfiere USD 2.450.000 a Asesorías e Inversiones Sartor S.A., y luego el 19 de enero de 2023 transfiere USD 250.000 adicionales a Asesorías e Inversiones Sartor S.A., totalizando USD 2.700.000 transferidos.</a:t>
            </a:r>
          </a:p>
          <a:p>
            <a:pPr marL="285750" indent="-200025" algn="just">
              <a:spcAft>
                <a:spcPts val="1200"/>
              </a:spcAft>
              <a:buFont typeface="Arial" panose="020B0604020202020204" pitchFamily="34" charset="0"/>
              <a:buChar char="•"/>
            </a:pPr>
            <a:r>
              <a:rPr lang="es-ES" sz="1100" dirty="0">
                <a:latin typeface="Aptos" panose="020B0004020202020204" pitchFamily="34" charset="0"/>
                <a:ea typeface="Lato" panose="020F0502020204030203" pitchFamily="34" charset="0"/>
                <a:cs typeface="Lato" panose="020F0502020204030203" pitchFamily="34" charset="0"/>
              </a:rPr>
              <a:t>El 28 de abril de 2023, se firmó un documento </a:t>
            </a:r>
            <a:r>
              <a:rPr lang="es-CL" sz="1100" dirty="0">
                <a:latin typeface="Aptos" panose="020B0004020202020204" pitchFamily="34" charset="0"/>
              </a:rPr>
              <a:t>entre </a:t>
            </a:r>
            <a:r>
              <a:rPr lang="es-CL" sz="1100" dirty="0" err="1">
                <a:latin typeface="Aptos" panose="020B0004020202020204" pitchFamily="34" charset="0"/>
              </a:rPr>
              <a:t>Opportunity</a:t>
            </a:r>
            <a:r>
              <a:rPr lang="es-CL" sz="1100" dirty="0">
                <a:latin typeface="Aptos" panose="020B0004020202020204" pitchFamily="34" charset="0"/>
              </a:rPr>
              <a:t> and </a:t>
            </a:r>
            <a:r>
              <a:rPr lang="es-CL" sz="1100" dirty="0" err="1">
                <a:latin typeface="Aptos" panose="020B0004020202020204" pitchFamily="34" charset="0"/>
              </a:rPr>
              <a:t>Development</a:t>
            </a:r>
            <a:r>
              <a:rPr lang="es-CL" sz="1100" dirty="0">
                <a:latin typeface="Aptos" panose="020B0004020202020204" pitchFamily="34" charset="0"/>
              </a:rPr>
              <a:t> LLC como comprador y Asesorías e Inversiones Sartor como vendedor, en el que se entrega un 9,5727% de participación en </a:t>
            </a:r>
            <a:r>
              <a:rPr lang="es-CL" sz="1100" dirty="0" err="1">
                <a:latin typeface="Aptos" panose="020B0004020202020204" pitchFamily="34" charset="0"/>
              </a:rPr>
              <a:t>Downtown</a:t>
            </a:r>
            <a:r>
              <a:rPr lang="es-CL" sz="1100" dirty="0">
                <a:latin typeface="Aptos" panose="020B0004020202020204" pitchFamily="34" charset="0"/>
              </a:rPr>
              <a:t> </a:t>
            </a:r>
            <a:r>
              <a:rPr lang="es-CL" sz="1100" dirty="0" err="1">
                <a:latin typeface="Aptos" panose="020B0004020202020204" pitchFamily="34" charset="0"/>
              </a:rPr>
              <a:t>Investments</a:t>
            </a:r>
            <a:r>
              <a:rPr lang="es-CL" sz="1100" dirty="0">
                <a:latin typeface="Aptos" panose="020B0004020202020204" pitchFamily="34" charset="0"/>
              </a:rPr>
              <a:t> LLC al comprador, por un precio de USD 2.700.000. Luego, el 30 de mayo se firmó un </a:t>
            </a:r>
            <a:r>
              <a:rPr lang="es-CL" sz="1100" dirty="0" err="1">
                <a:latin typeface="Aptos" panose="020B0004020202020204" pitchFamily="34" charset="0"/>
              </a:rPr>
              <a:t>amendment</a:t>
            </a:r>
            <a:r>
              <a:rPr lang="es-CL" sz="1100" dirty="0">
                <a:latin typeface="Aptos" panose="020B0004020202020204" pitchFamily="34" charset="0"/>
              </a:rPr>
              <a:t>, que modifica el porcentaje vendido a 9,7473%</a:t>
            </a:r>
            <a:endParaRPr lang="en-US" sz="1100" dirty="0">
              <a:latin typeface="Aptos" panose="020B0004020202020204" pitchFamily="34" charset="0"/>
            </a:endParaRPr>
          </a:p>
          <a:p>
            <a:pPr marL="285750" indent="-200025" algn="just">
              <a:spcAft>
                <a:spcPts val="1200"/>
              </a:spcAft>
              <a:buFont typeface="Arial" panose="020B0604020202020204" pitchFamily="34" charset="0"/>
              <a:buChar char="•"/>
            </a:pPr>
            <a:r>
              <a:rPr lang="es-ES" sz="1100" dirty="0">
                <a:latin typeface="Aptos" panose="020B0004020202020204" pitchFamily="34" charset="0"/>
                <a:ea typeface="Lato" panose="020F0502020204030203" pitchFamily="34" charset="0"/>
                <a:cs typeface="Lato" panose="020F0502020204030203" pitchFamily="34" charset="0"/>
              </a:rPr>
              <a:t>Antes de esta transacción, </a:t>
            </a:r>
            <a:r>
              <a:rPr lang="es-CL" sz="1100" dirty="0">
                <a:latin typeface="Aptos" panose="020B0004020202020204" pitchFamily="34" charset="0"/>
              </a:rPr>
              <a:t>Asesorías e Inversiones Sartor era dueño de 96,3899% de </a:t>
            </a:r>
            <a:r>
              <a:rPr lang="es-CL" sz="1100" dirty="0" err="1">
                <a:latin typeface="Aptos" panose="020B0004020202020204" pitchFamily="34" charset="0"/>
              </a:rPr>
              <a:t>Downtown</a:t>
            </a:r>
            <a:r>
              <a:rPr lang="es-CL" sz="1100" dirty="0">
                <a:latin typeface="Aptos" panose="020B0004020202020204" pitchFamily="34" charset="0"/>
              </a:rPr>
              <a:t> </a:t>
            </a:r>
            <a:r>
              <a:rPr lang="es-CL" sz="1100" dirty="0" err="1">
                <a:latin typeface="Aptos" panose="020B0004020202020204" pitchFamily="34" charset="0"/>
              </a:rPr>
              <a:t>Investments</a:t>
            </a:r>
            <a:r>
              <a:rPr lang="es-CL" sz="1100" dirty="0">
                <a:latin typeface="Aptos" panose="020B0004020202020204" pitchFamily="34" charset="0"/>
              </a:rPr>
              <a:t> LLC. A su vez, </a:t>
            </a:r>
            <a:r>
              <a:rPr lang="es-CL" sz="1100" dirty="0" err="1">
                <a:latin typeface="Aptos" panose="020B0004020202020204" pitchFamily="34" charset="0"/>
              </a:rPr>
              <a:t>Downtown</a:t>
            </a:r>
            <a:r>
              <a:rPr lang="es-CL" sz="1100" dirty="0">
                <a:latin typeface="Aptos" panose="020B0004020202020204" pitchFamily="34" charset="0"/>
              </a:rPr>
              <a:t> </a:t>
            </a:r>
            <a:r>
              <a:rPr lang="es-CL" sz="1100" dirty="0" err="1">
                <a:latin typeface="Aptos" panose="020B0004020202020204" pitchFamily="34" charset="0"/>
              </a:rPr>
              <a:t>Investments</a:t>
            </a:r>
            <a:r>
              <a:rPr lang="es-CL" sz="1100" dirty="0">
                <a:latin typeface="Aptos" panose="020B0004020202020204" pitchFamily="34" charset="0"/>
              </a:rPr>
              <a:t> era dueño de 36,9333% de ORP </a:t>
            </a:r>
            <a:r>
              <a:rPr lang="es-CL" sz="1100" dirty="0" err="1">
                <a:latin typeface="Aptos" panose="020B0004020202020204" pitchFamily="34" charset="0"/>
              </a:rPr>
              <a:t>Partners</a:t>
            </a:r>
            <a:r>
              <a:rPr lang="es-CL" sz="1100" dirty="0">
                <a:latin typeface="Aptos" panose="020B0004020202020204" pitchFamily="34" charset="0"/>
              </a:rPr>
              <a:t> (el Proyecto), lo que indica que en la transacción, </a:t>
            </a:r>
            <a:r>
              <a:rPr lang="es-CL" sz="1100" dirty="0" err="1">
                <a:latin typeface="Aptos" panose="020B0004020202020204" pitchFamily="34" charset="0"/>
              </a:rPr>
              <a:t>Opportunity</a:t>
            </a:r>
            <a:r>
              <a:rPr lang="es-CL" sz="1100" dirty="0">
                <a:latin typeface="Aptos" panose="020B0004020202020204" pitchFamily="34" charset="0"/>
              </a:rPr>
              <a:t> and </a:t>
            </a:r>
            <a:r>
              <a:rPr lang="es-CL" sz="1100" dirty="0" err="1">
                <a:latin typeface="Aptos" panose="020B0004020202020204" pitchFamily="34" charset="0"/>
              </a:rPr>
              <a:t>Development</a:t>
            </a:r>
            <a:r>
              <a:rPr lang="es-CL" sz="1100" dirty="0">
                <a:latin typeface="Aptos" panose="020B0004020202020204" pitchFamily="34" charset="0"/>
              </a:rPr>
              <a:t> LLC adquirió indirectamente </a:t>
            </a:r>
            <a:r>
              <a:rPr lang="es-CL" sz="1100" dirty="0">
                <a:solidFill>
                  <a:srgbClr val="1A3F6F"/>
                </a:solidFill>
                <a:latin typeface="Aptos SemiBold" panose="020B0004020202020204" pitchFamily="34" charset="0"/>
              </a:rPr>
              <a:t>3,6%</a:t>
            </a:r>
            <a:r>
              <a:rPr lang="es-CL" sz="1100" dirty="0">
                <a:latin typeface="Aptos" panose="020B0004020202020204" pitchFamily="34" charset="0"/>
              </a:rPr>
              <a:t> del proyecto.</a:t>
            </a:r>
          </a:p>
          <a:p>
            <a:pPr marL="285750" indent="-200025" algn="just">
              <a:spcAft>
                <a:spcPts val="1200"/>
              </a:spcAft>
              <a:buFont typeface="Arial" panose="020B0604020202020204" pitchFamily="34" charset="0"/>
              <a:buChar char="•"/>
            </a:pPr>
            <a:r>
              <a:rPr lang="es-CL" sz="1100" dirty="0">
                <a:latin typeface="Aptos" panose="020B0004020202020204" pitchFamily="34" charset="0"/>
              </a:rPr>
              <a:t>2 de enero de 2024: se firmó un documento en el que </a:t>
            </a:r>
            <a:r>
              <a:rPr lang="es-CL" sz="1100" dirty="0" err="1">
                <a:latin typeface="Aptos" panose="020B0004020202020204" pitchFamily="34" charset="0"/>
              </a:rPr>
              <a:t>Opportunity</a:t>
            </a:r>
            <a:r>
              <a:rPr lang="es-CL" sz="1100" dirty="0">
                <a:latin typeface="Aptos" panose="020B0004020202020204" pitchFamily="34" charset="0"/>
              </a:rPr>
              <a:t> and </a:t>
            </a:r>
            <a:r>
              <a:rPr lang="es-CL" sz="1100" dirty="0" err="1">
                <a:latin typeface="Aptos" panose="020B0004020202020204" pitchFamily="34" charset="0"/>
              </a:rPr>
              <a:t>Development</a:t>
            </a:r>
            <a:r>
              <a:rPr lang="es-CL" sz="1100" dirty="0">
                <a:latin typeface="Aptos" panose="020B0004020202020204" pitchFamily="34" charset="0"/>
              </a:rPr>
              <a:t> LLC intercambia su participación en </a:t>
            </a:r>
            <a:r>
              <a:rPr lang="es-CL" sz="1100" dirty="0" err="1">
                <a:latin typeface="Aptos" panose="020B0004020202020204" pitchFamily="34" charset="0"/>
              </a:rPr>
              <a:t>Downtown</a:t>
            </a:r>
            <a:r>
              <a:rPr lang="es-CL" sz="1100" dirty="0">
                <a:latin typeface="Aptos" panose="020B0004020202020204" pitchFamily="34" charset="0"/>
              </a:rPr>
              <a:t> </a:t>
            </a:r>
            <a:r>
              <a:rPr lang="es-CL" sz="1100" dirty="0" err="1">
                <a:latin typeface="Aptos" panose="020B0004020202020204" pitchFamily="34" charset="0"/>
              </a:rPr>
              <a:t>Investments</a:t>
            </a:r>
            <a:r>
              <a:rPr lang="es-CL" sz="1100" dirty="0">
                <a:latin typeface="Aptos" panose="020B0004020202020204" pitchFamily="34" charset="0"/>
              </a:rPr>
              <a:t> LLC por 3,6% de participación directa en ORP </a:t>
            </a:r>
            <a:r>
              <a:rPr lang="es-CL" sz="1100" dirty="0" err="1">
                <a:latin typeface="Aptos" panose="020B0004020202020204" pitchFamily="34" charset="0"/>
              </a:rPr>
              <a:t>Partners</a:t>
            </a:r>
            <a:r>
              <a:rPr lang="es-CL" sz="1100" dirty="0">
                <a:latin typeface="Aptos" panose="020B0004020202020204" pitchFamily="34" charset="0"/>
              </a:rPr>
              <a:t> LLC.</a:t>
            </a:r>
          </a:p>
          <a:p>
            <a:pPr marL="285750" indent="-200025" algn="just">
              <a:spcAft>
                <a:spcPts val="1200"/>
              </a:spcAft>
              <a:buFont typeface="Arial" panose="020B0604020202020204" pitchFamily="34" charset="0"/>
              <a:buChar char="•"/>
            </a:pPr>
            <a:r>
              <a:rPr lang="es-ES" sz="1100" dirty="0">
                <a:latin typeface="Aptos" panose="020B0004020202020204" pitchFamily="34" charset="0"/>
                <a:ea typeface="Lato" panose="020F0502020204030203" pitchFamily="34" charset="0"/>
                <a:cs typeface="Lato" panose="020F0502020204030203" pitchFamily="34" charset="0"/>
              </a:rPr>
              <a:t>Al 31 de diciembre de 2025, luego del aumento de capital realizado en el Fondo, FRM </a:t>
            </a:r>
            <a:r>
              <a:rPr lang="es-ES" sz="1100" dirty="0" err="1">
                <a:latin typeface="Aptos" panose="020B0004020202020204" pitchFamily="34" charset="0"/>
                <a:ea typeface="Lato" panose="020F0502020204030203" pitchFamily="34" charset="0"/>
                <a:cs typeface="Lato" panose="020F0502020204030203" pitchFamily="34" charset="0"/>
              </a:rPr>
              <a:t>Associates</a:t>
            </a:r>
            <a:r>
              <a:rPr lang="es-ES" sz="1100" dirty="0">
                <a:latin typeface="Aptos" panose="020B0004020202020204" pitchFamily="34" charset="0"/>
                <a:ea typeface="Lato" panose="020F0502020204030203" pitchFamily="34" charset="0"/>
                <a:cs typeface="Lato" panose="020F0502020204030203" pitchFamily="34" charset="0"/>
              </a:rPr>
              <a:t> informó que </a:t>
            </a:r>
            <a:r>
              <a:rPr lang="es-ES" sz="1100" dirty="0" err="1">
                <a:latin typeface="Aptos" panose="020B0004020202020204" pitchFamily="34" charset="0"/>
                <a:ea typeface="Lato" panose="020F0502020204030203" pitchFamily="34" charset="0"/>
                <a:cs typeface="Lato" panose="020F0502020204030203" pitchFamily="34" charset="0"/>
              </a:rPr>
              <a:t>Opportunity</a:t>
            </a:r>
            <a:r>
              <a:rPr lang="es-ES" sz="1100" dirty="0">
                <a:latin typeface="Aptos" panose="020B0004020202020204" pitchFamily="34" charset="0"/>
                <a:ea typeface="Lato" panose="020F0502020204030203" pitchFamily="34" charset="0"/>
                <a:cs typeface="Lato" panose="020F0502020204030203" pitchFamily="34" charset="0"/>
              </a:rPr>
              <a:t> and </a:t>
            </a:r>
            <a:r>
              <a:rPr lang="es-ES" sz="1100" dirty="0" err="1">
                <a:latin typeface="Aptos" panose="020B0004020202020204" pitchFamily="34" charset="0"/>
                <a:ea typeface="Lato" panose="020F0502020204030203" pitchFamily="34" charset="0"/>
                <a:cs typeface="Lato" panose="020F0502020204030203" pitchFamily="34" charset="0"/>
              </a:rPr>
              <a:t>Development</a:t>
            </a:r>
            <a:r>
              <a:rPr lang="es-ES" sz="1100" dirty="0">
                <a:latin typeface="Aptos" panose="020B0004020202020204" pitchFamily="34" charset="0"/>
                <a:ea typeface="Lato" panose="020F0502020204030203" pitchFamily="34" charset="0"/>
                <a:cs typeface="Lato" panose="020F0502020204030203" pitchFamily="34" charset="0"/>
              </a:rPr>
              <a:t> LLC tiene un 13,5402% de propiedad del proyecto.</a:t>
            </a:r>
          </a:p>
        </p:txBody>
      </p:sp>
    </p:spTree>
    <p:extLst>
      <p:ext uri="{BB962C8B-B14F-4D97-AF65-F5344CB8AC3E}">
        <p14:creationId xmlns:p14="http://schemas.microsoft.com/office/powerpoint/2010/main" val="9066536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Bg"/>
          <p:cNvSpPr/>
          <p:nvPr/>
        </p:nvSpPr>
        <p:spPr>
          <a:xfrm>
            <a:off x="0" y="0"/>
            <a:ext cx="9144000" cy="822960"/>
          </a:xfrm>
          <a:prstGeom prst="rect">
            <a:avLst/>
          </a:prstGeom>
          <a:solidFill>
            <a:srgbClr val="0D2B55"/>
          </a:solidFill>
          <a:ln w="12700">
            <a:noFill/>
            <a:prstDash val="solid"/>
          </a:ln>
        </p:spPr>
        <p:txBody>
          <a:bodyPr/>
          <a:lstStyle/>
          <a:p>
            <a:endParaRPr lang="en-CL"/>
          </a:p>
        </p:txBody>
      </p:sp>
      <p:pic>
        <p:nvPicPr>
          <p:cNvPr id="99" name="LABLogo"/>
          <p:cNvPicPr>
            <a:picLocks noChangeAspect="1"/>
          </p:cNvPicPr>
          <p:nvPr/>
        </p:nvPicPr>
        <p:blipFill>
          <a:blip r:embed="rId3"/>
          <a:stretch>
            <a:fillRect/>
          </a:stretch>
        </p:blipFill>
        <p:spPr>
          <a:xfrm>
            <a:off x="7735946" y="234541"/>
            <a:ext cx="1042294" cy="359819"/>
          </a:xfrm>
          <a:prstGeom prst="rect">
            <a:avLst/>
          </a:prstGeom>
        </p:spPr>
      </p:pic>
      <p:sp>
        <p:nvSpPr>
          <p:cNvPr id="6" name="SectionTitle">
            <a:extLst>
              <a:ext uri="{FF2B5EF4-FFF2-40B4-BE49-F238E27FC236}">
                <a16:creationId xmlns:a16="http://schemas.microsoft.com/office/drawing/2014/main" id="{3E30B583-2D4C-9CE0-1406-03EC520CBFC7}"/>
              </a:ext>
            </a:extLst>
          </p:cNvPr>
          <p:cNvSpPr/>
          <p:nvPr/>
        </p:nvSpPr>
        <p:spPr>
          <a:xfrm>
            <a:off x="216610" y="154150"/>
            <a:ext cx="7200000" cy="550000"/>
          </a:xfrm>
          <a:prstGeom prst="rect">
            <a:avLst/>
          </a:prstGeom>
          <a:noFill/>
          <a:ln/>
        </p:spPr>
        <p:txBody>
          <a:bodyPr wrap="square" lIns="0" tIns="0" rIns="0" bIns="0" rtlCol="0" anchor="ctr"/>
          <a:lstStyle/>
          <a:p>
            <a:pPr marL="0" indent="0" algn="l">
              <a:buNone/>
            </a:pPr>
            <a:r>
              <a:rPr lang="es-CL" sz="1800" b="1" dirty="0">
                <a:solidFill>
                  <a:srgbClr val="FFFFFF"/>
                </a:solidFill>
                <a:latin typeface="Aptos SemiBold" panose="020B0004020202020204" pitchFamily="34" charset="0"/>
              </a:rPr>
              <a:t>INVERSIONES DEL FONDO</a:t>
            </a:r>
          </a:p>
          <a:p>
            <a:r>
              <a:rPr lang="es-CL" sz="1600" dirty="0">
                <a:solidFill>
                  <a:srgbClr val="C8D8EC"/>
                </a:solidFill>
                <a:latin typeface="Aptos SemiBold" panose="020B0004020202020204" pitchFamily="34" charset="0"/>
              </a:rPr>
              <a:t>Proyecto Faena </a:t>
            </a:r>
            <a:r>
              <a:rPr lang="es-CL" sz="1600" dirty="0" err="1">
                <a:solidFill>
                  <a:srgbClr val="C8D8EC"/>
                </a:solidFill>
                <a:latin typeface="Aptos SemiBold" panose="020B0004020202020204" pitchFamily="34" charset="0"/>
              </a:rPr>
              <a:t>Residences</a:t>
            </a:r>
            <a:r>
              <a:rPr lang="es-CL" sz="1600" dirty="0">
                <a:solidFill>
                  <a:srgbClr val="C8D8EC"/>
                </a:solidFill>
                <a:latin typeface="Aptos SemiBold" panose="020B0004020202020204" pitchFamily="34" charset="0"/>
              </a:rPr>
              <a:t> Miami</a:t>
            </a:r>
          </a:p>
        </p:txBody>
      </p:sp>
      <p:sp>
        <p:nvSpPr>
          <p:cNvPr id="86" name="HeaderAccent">
            <a:extLst>
              <a:ext uri="{FF2B5EF4-FFF2-40B4-BE49-F238E27FC236}">
                <a16:creationId xmlns:a16="http://schemas.microsoft.com/office/drawing/2014/main" id="{DE8B2A09-C786-04A5-E614-5A17DED37246}"/>
              </a:ext>
            </a:extLst>
          </p:cNvPr>
          <p:cNvSpPr/>
          <p:nvPr/>
        </p:nvSpPr>
        <p:spPr>
          <a:xfrm>
            <a:off x="0" y="822960"/>
            <a:ext cx="9144000" cy="64008"/>
          </a:xfrm>
          <a:prstGeom prst="rect">
            <a:avLst/>
          </a:prstGeom>
          <a:solidFill>
            <a:srgbClr val="4A7A9B"/>
          </a:solidFill>
          <a:ln w="12700">
            <a:noFill/>
            <a:prstDash val="solid"/>
          </a:ln>
        </p:spPr>
        <p:txBody>
          <a:bodyPr/>
          <a:lstStyle/>
          <a:p>
            <a:endParaRPr lang="en-CL">
              <a:latin typeface="Aptos" panose="020B0004020202020204" pitchFamily="34" charset="0"/>
            </a:endParaRPr>
          </a:p>
        </p:txBody>
      </p:sp>
      <p:sp>
        <p:nvSpPr>
          <p:cNvPr id="87" name="HeaderAccent">
            <a:extLst>
              <a:ext uri="{FF2B5EF4-FFF2-40B4-BE49-F238E27FC236}">
                <a16:creationId xmlns:a16="http://schemas.microsoft.com/office/drawing/2014/main" id="{A4437726-A5B5-64A9-E990-08B7E1ACDD9A}"/>
              </a:ext>
            </a:extLst>
          </p:cNvPr>
          <p:cNvSpPr/>
          <p:nvPr/>
        </p:nvSpPr>
        <p:spPr>
          <a:xfrm>
            <a:off x="0" y="780000"/>
            <a:ext cx="9144000" cy="50000"/>
          </a:xfrm>
          <a:prstGeom prst="rect">
            <a:avLst/>
          </a:prstGeom>
          <a:solidFill>
            <a:srgbClr val="4A7A9B"/>
          </a:solidFill>
          <a:ln w="12700">
            <a:noFill/>
          </a:ln>
        </p:spPr>
        <p:txBody>
          <a:bodyPr/>
          <a:lstStyle/>
          <a:p>
            <a:endParaRPr lang="en-CL">
              <a:latin typeface="Aptos" panose="020B0004020202020204" pitchFamily="34" charset="0"/>
            </a:endParaRPr>
          </a:p>
        </p:txBody>
      </p:sp>
      <p:sp>
        <p:nvSpPr>
          <p:cNvPr id="88" name="ContentBg">
            <a:extLst>
              <a:ext uri="{FF2B5EF4-FFF2-40B4-BE49-F238E27FC236}">
                <a16:creationId xmlns:a16="http://schemas.microsoft.com/office/drawing/2014/main" id="{4740D0B4-2F26-8A19-8EFE-3F84AF682506}"/>
              </a:ext>
            </a:extLst>
          </p:cNvPr>
          <p:cNvSpPr/>
          <p:nvPr/>
        </p:nvSpPr>
        <p:spPr>
          <a:xfrm>
            <a:off x="0" y="1190000"/>
            <a:ext cx="9144000" cy="4250000"/>
          </a:xfrm>
          <a:prstGeom prst="rect">
            <a:avLst/>
          </a:prstGeom>
          <a:solidFill>
            <a:srgbClr val="FFFFFF"/>
          </a:solidFill>
          <a:ln w="12700">
            <a:noFill/>
          </a:ln>
        </p:spPr>
        <p:txBody>
          <a:bodyPr/>
          <a:lstStyle/>
          <a:p>
            <a:endParaRPr lang="en-CL">
              <a:latin typeface="Aptos" panose="020B0004020202020204" pitchFamily="34" charset="0"/>
            </a:endParaRPr>
          </a:p>
        </p:txBody>
      </p:sp>
      <p:sp>
        <p:nvSpPr>
          <p:cNvPr id="89" name="D1">
            <a:extLst>
              <a:ext uri="{FF2B5EF4-FFF2-40B4-BE49-F238E27FC236}">
                <a16:creationId xmlns:a16="http://schemas.microsoft.com/office/drawing/2014/main" id="{977D4D64-0713-BDBB-41A7-1E49BF89F53E}"/>
              </a:ext>
            </a:extLst>
          </p:cNvPr>
          <p:cNvSpPr/>
          <p:nvPr/>
        </p:nvSpPr>
        <p:spPr>
          <a:xfrm>
            <a:off x="3048000" y="855000"/>
            <a:ext cx="0" cy="4220000"/>
          </a:xfrm>
          <a:prstGeom prst="line">
            <a:avLst/>
          </a:prstGeom>
          <a:noFill/>
          <a:ln w="6350">
            <a:solidFill>
              <a:srgbClr val="D0D8E8"/>
            </a:solidFill>
          </a:ln>
        </p:spPr>
        <p:txBody>
          <a:bodyPr/>
          <a:lstStyle/>
          <a:p>
            <a:endParaRPr lang="en-US">
              <a:latin typeface="Aptos" panose="020B0004020202020204" pitchFamily="34" charset="0"/>
            </a:endParaRPr>
          </a:p>
        </p:txBody>
      </p:sp>
      <p:sp>
        <p:nvSpPr>
          <p:cNvPr id="90" name="D2">
            <a:extLst>
              <a:ext uri="{FF2B5EF4-FFF2-40B4-BE49-F238E27FC236}">
                <a16:creationId xmlns:a16="http://schemas.microsoft.com/office/drawing/2014/main" id="{4EEA22CA-B6D1-F4A6-4694-9E284196240A}"/>
              </a:ext>
            </a:extLst>
          </p:cNvPr>
          <p:cNvSpPr/>
          <p:nvPr/>
        </p:nvSpPr>
        <p:spPr>
          <a:xfrm>
            <a:off x="6096000" y="855000"/>
            <a:ext cx="0" cy="4220000"/>
          </a:xfrm>
          <a:prstGeom prst="line">
            <a:avLst/>
          </a:prstGeom>
          <a:noFill/>
          <a:ln w="6350">
            <a:solidFill>
              <a:srgbClr val="D0D8E8"/>
            </a:solidFill>
          </a:ln>
        </p:spPr>
        <p:txBody>
          <a:bodyPr/>
          <a:lstStyle/>
          <a:p>
            <a:endParaRPr lang="en-US">
              <a:latin typeface="Aptos" panose="020B0004020202020204" pitchFamily="34" charset="0"/>
            </a:endParaRPr>
          </a:p>
        </p:txBody>
      </p:sp>
      <p:sp>
        <p:nvSpPr>
          <p:cNvPr id="91" name="C1Lbl">
            <a:extLst>
              <a:ext uri="{FF2B5EF4-FFF2-40B4-BE49-F238E27FC236}">
                <a16:creationId xmlns:a16="http://schemas.microsoft.com/office/drawing/2014/main" id="{17B4A663-7F60-C712-BE59-6949EFEA29D6}"/>
              </a:ext>
            </a:extLst>
          </p:cNvPr>
          <p:cNvSpPr/>
          <p:nvPr/>
        </p:nvSpPr>
        <p:spPr>
          <a:xfrm>
            <a:off x="300000" y="870000"/>
            <a:ext cx="2640000" cy="260000"/>
          </a:xfrm>
          <a:prstGeom prst="rect">
            <a:avLst/>
          </a:prstGeom>
          <a:noFill/>
          <a:ln/>
        </p:spPr>
        <p:txBody>
          <a:bodyPr wrap="square" lIns="0" tIns="0" rIns="0" bIns="0" rtlCol="0" anchor="ctr"/>
          <a:lstStyle/>
          <a:p>
            <a:pPr marL="0" indent="0" algn="l">
              <a:buNone/>
            </a:pPr>
            <a:r>
              <a:rPr lang="es-CL" sz="1050" b="1" spc="100" dirty="0">
                <a:solidFill>
                  <a:srgbClr val="0D2B55"/>
                </a:solidFill>
                <a:latin typeface="Aptos" panose="020B0004020202020204" pitchFamily="34" charset="0"/>
              </a:rPr>
              <a:t>EL PROYECTO</a:t>
            </a:r>
          </a:p>
        </p:txBody>
      </p:sp>
      <p:sp>
        <p:nvSpPr>
          <p:cNvPr id="92" name="C1Ln">
            <a:extLst>
              <a:ext uri="{FF2B5EF4-FFF2-40B4-BE49-F238E27FC236}">
                <a16:creationId xmlns:a16="http://schemas.microsoft.com/office/drawing/2014/main" id="{75C95BEA-0106-31B3-E189-424430F1A9E7}"/>
              </a:ext>
            </a:extLst>
          </p:cNvPr>
          <p:cNvSpPr/>
          <p:nvPr/>
        </p:nvSpPr>
        <p:spPr>
          <a:xfrm>
            <a:off x="300000" y="1145000"/>
            <a:ext cx="2640000" cy="0"/>
          </a:xfrm>
          <a:prstGeom prst="line">
            <a:avLst/>
          </a:prstGeom>
          <a:noFill/>
          <a:ln w="15240">
            <a:solidFill>
              <a:srgbClr val="4A7A9B"/>
            </a:solidFill>
          </a:ln>
        </p:spPr>
        <p:txBody>
          <a:bodyPr/>
          <a:lstStyle/>
          <a:p>
            <a:endParaRPr lang="en-US">
              <a:latin typeface="Aptos" panose="020B0004020202020204" pitchFamily="34" charset="0"/>
            </a:endParaRPr>
          </a:p>
        </p:txBody>
      </p:sp>
      <p:sp>
        <p:nvSpPr>
          <p:cNvPr id="93" name="C1Title">
            <a:extLst>
              <a:ext uri="{FF2B5EF4-FFF2-40B4-BE49-F238E27FC236}">
                <a16:creationId xmlns:a16="http://schemas.microsoft.com/office/drawing/2014/main" id="{761DB1B8-897E-B4AF-CEFF-B5A697094957}"/>
              </a:ext>
            </a:extLst>
          </p:cNvPr>
          <p:cNvSpPr/>
          <p:nvPr/>
        </p:nvSpPr>
        <p:spPr>
          <a:xfrm>
            <a:off x="300000" y="1180000"/>
            <a:ext cx="2640000" cy="370000"/>
          </a:xfrm>
          <a:prstGeom prst="rect">
            <a:avLst/>
          </a:prstGeom>
          <a:noFill/>
          <a:ln/>
        </p:spPr>
        <p:txBody>
          <a:bodyPr wrap="square" lIns="0" tIns="0" rIns="0" bIns="0" rtlCol="0" anchor="ctr"/>
          <a:lstStyle/>
          <a:p>
            <a:pPr marL="0" indent="0" algn="l">
              <a:buNone/>
            </a:pPr>
            <a:r>
              <a:rPr lang="es-CL" sz="1600" i="1" dirty="0">
                <a:solidFill>
                  <a:srgbClr val="0D2B55"/>
                </a:solidFill>
                <a:latin typeface="Aptos SemiBold" panose="020B0004020202020204" pitchFamily="34" charset="0"/>
              </a:rPr>
              <a:t>Faena Residences</a:t>
            </a:r>
          </a:p>
        </p:txBody>
      </p:sp>
      <p:sp>
        <p:nvSpPr>
          <p:cNvPr id="94" name="C1Badge">
            <a:extLst>
              <a:ext uri="{FF2B5EF4-FFF2-40B4-BE49-F238E27FC236}">
                <a16:creationId xmlns:a16="http://schemas.microsoft.com/office/drawing/2014/main" id="{0927DD32-E01B-40DE-C089-04ED5CE14065}"/>
              </a:ext>
            </a:extLst>
          </p:cNvPr>
          <p:cNvSpPr/>
          <p:nvPr/>
        </p:nvSpPr>
        <p:spPr>
          <a:xfrm>
            <a:off x="216610" y="1505000"/>
            <a:ext cx="1750000" cy="220000"/>
          </a:xfrm>
          <a:prstGeom prst="roundRect">
            <a:avLst>
              <a:gd name="adj" fmla="val 30769"/>
            </a:avLst>
          </a:prstGeom>
          <a:solidFill>
            <a:srgbClr val="ECF0F8"/>
          </a:solidFill>
          <a:ln w="6350">
            <a:solidFill>
              <a:srgbClr val="C8D4E0"/>
            </a:solidFill>
          </a:ln>
        </p:spPr>
        <p:txBody>
          <a:bodyPr wrap="square" lIns="45720" tIns="0" rIns="45720" bIns="0" rtlCol="0" anchor="ctr"/>
          <a:lstStyle/>
          <a:p>
            <a:pPr algn="ctr">
              <a:buNone/>
            </a:pPr>
            <a:r>
              <a:rPr lang="es-CL" sz="1000" dirty="0">
                <a:solidFill>
                  <a:srgbClr val="1A3A5C"/>
                </a:solidFill>
                <a:latin typeface="Aptos SemiBold" panose="020B0004020202020204" pitchFamily="34" charset="0"/>
              </a:rPr>
              <a:t>Brickell · Downtown Miami</a:t>
            </a:r>
          </a:p>
        </p:txBody>
      </p:sp>
      <p:sp>
        <p:nvSpPr>
          <p:cNvPr id="95" name="C1Desc">
            <a:extLst>
              <a:ext uri="{FF2B5EF4-FFF2-40B4-BE49-F238E27FC236}">
                <a16:creationId xmlns:a16="http://schemas.microsoft.com/office/drawing/2014/main" id="{AF916537-224E-B589-DE5E-DFD317EFF61F}"/>
              </a:ext>
            </a:extLst>
          </p:cNvPr>
          <p:cNvSpPr/>
          <p:nvPr/>
        </p:nvSpPr>
        <p:spPr>
          <a:xfrm>
            <a:off x="284000" y="1814675"/>
            <a:ext cx="2640000" cy="710000"/>
          </a:xfrm>
          <a:prstGeom prst="rect">
            <a:avLst/>
          </a:prstGeom>
          <a:noFill/>
          <a:ln/>
        </p:spPr>
        <p:txBody>
          <a:bodyPr wrap="square" lIns="0" tIns="0" rIns="0" bIns="0" rtlCol="0" anchor="t"/>
          <a:lstStyle/>
          <a:p>
            <a:pPr marL="0" indent="0" algn="l">
              <a:buNone/>
            </a:pPr>
            <a:r>
              <a:rPr lang="es-CL" sz="1050" dirty="0">
                <a:solidFill>
                  <a:srgbClr val="444444"/>
                </a:solidFill>
                <a:latin typeface="Aptos" panose="020B0004020202020204" pitchFamily="34" charset="0"/>
              </a:rPr>
              <a:t>Torre de lujo de 67 pisos con 434 unidades residenciales. Desarrollado por Fortune International Group bajo la marca Faena, ícono del lujo en Miami.</a:t>
            </a:r>
          </a:p>
        </p:txBody>
      </p:sp>
      <p:sp>
        <p:nvSpPr>
          <p:cNvPr id="96" name="Stat">
            <a:extLst>
              <a:ext uri="{FF2B5EF4-FFF2-40B4-BE49-F238E27FC236}">
                <a16:creationId xmlns:a16="http://schemas.microsoft.com/office/drawing/2014/main" id="{4299F1AA-CBE2-B013-F766-7DD6E7DD48CB}"/>
              </a:ext>
            </a:extLst>
          </p:cNvPr>
          <p:cNvSpPr/>
          <p:nvPr/>
        </p:nvSpPr>
        <p:spPr>
          <a:xfrm>
            <a:off x="232001" y="2599149"/>
            <a:ext cx="1270000" cy="560000"/>
          </a:xfrm>
          <a:prstGeom prst="rect">
            <a:avLst/>
          </a:prstGeom>
          <a:solidFill>
            <a:srgbClr val="F4F8FC"/>
          </a:solidFill>
          <a:ln w="6350">
            <a:solidFill>
              <a:srgbClr val="D0D8E8"/>
            </a:solidFill>
          </a:ln>
        </p:spPr>
        <p:txBody>
          <a:bodyPr wrap="square" lIns="45720" tIns="45720" rIns="45720" bIns="45720" rtlCol="0" anchor="ctr"/>
          <a:lstStyle/>
          <a:p>
            <a:pPr algn="ctr">
              <a:buNone/>
            </a:pPr>
            <a:r>
              <a:rPr lang="es-CL" sz="1800" b="1" dirty="0">
                <a:solidFill>
                  <a:srgbClr val="0D2B55"/>
                </a:solidFill>
                <a:latin typeface="Aptos" panose="020B0004020202020204" pitchFamily="34" charset="0"/>
              </a:rPr>
              <a:t>434</a:t>
            </a:r>
          </a:p>
          <a:p>
            <a:pPr algn="ctr">
              <a:buNone/>
            </a:pPr>
            <a:r>
              <a:rPr lang="es-CL" sz="900" dirty="0">
                <a:solidFill>
                  <a:srgbClr val="8A99A8"/>
                </a:solidFill>
                <a:latin typeface="Aptos" panose="020B0004020202020204" pitchFamily="34" charset="0"/>
              </a:rPr>
              <a:t>Unidades</a:t>
            </a:r>
          </a:p>
        </p:txBody>
      </p:sp>
      <p:sp>
        <p:nvSpPr>
          <p:cNvPr id="97" name="Stat">
            <a:extLst>
              <a:ext uri="{FF2B5EF4-FFF2-40B4-BE49-F238E27FC236}">
                <a16:creationId xmlns:a16="http://schemas.microsoft.com/office/drawing/2014/main" id="{8730A42C-C52C-FDC9-8769-41C3118B5910}"/>
              </a:ext>
            </a:extLst>
          </p:cNvPr>
          <p:cNvSpPr/>
          <p:nvPr/>
        </p:nvSpPr>
        <p:spPr>
          <a:xfrm>
            <a:off x="1562001" y="2599149"/>
            <a:ext cx="1270000" cy="560000"/>
          </a:xfrm>
          <a:prstGeom prst="rect">
            <a:avLst/>
          </a:prstGeom>
          <a:solidFill>
            <a:srgbClr val="F4F8FC"/>
          </a:solidFill>
          <a:ln w="6350">
            <a:solidFill>
              <a:srgbClr val="D0D8E8"/>
            </a:solidFill>
          </a:ln>
        </p:spPr>
        <p:txBody>
          <a:bodyPr wrap="square" lIns="45720" tIns="45720" rIns="45720" bIns="45720" rtlCol="0" anchor="ctr"/>
          <a:lstStyle/>
          <a:p>
            <a:pPr algn="ctr">
              <a:buNone/>
            </a:pPr>
            <a:r>
              <a:rPr lang="es-CL" sz="1800" b="1" dirty="0">
                <a:solidFill>
                  <a:srgbClr val="0D2B55"/>
                </a:solidFill>
                <a:latin typeface="Aptos" panose="020B0004020202020204" pitchFamily="34" charset="0"/>
              </a:rPr>
              <a:t>67</a:t>
            </a:r>
          </a:p>
          <a:p>
            <a:pPr algn="ctr">
              <a:buNone/>
            </a:pPr>
            <a:r>
              <a:rPr lang="es-CL" sz="900" dirty="0">
                <a:solidFill>
                  <a:srgbClr val="8A99A8"/>
                </a:solidFill>
                <a:latin typeface="Aptos" panose="020B0004020202020204" pitchFamily="34" charset="0"/>
              </a:rPr>
              <a:t>Pisos · 796 ft</a:t>
            </a:r>
          </a:p>
        </p:txBody>
      </p:sp>
      <p:sp>
        <p:nvSpPr>
          <p:cNvPr id="101" name="C2Lbl1">
            <a:extLst>
              <a:ext uri="{FF2B5EF4-FFF2-40B4-BE49-F238E27FC236}">
                <a16:creationId xmlns:a16="http://schemas.microsoft.com/office/drawing/2014/main" id="{860FAE65-A8C4-FD41-12A2-5F28BC0C5081}"/>
              </a:ext>
            </a:extLst>
          </p:cNvPr>
          <p:cNvSpPr/>
          <p:nvPr/>
        </p:nvSpPr>
        <p:spPr>
          <a:xfrm>
            <a:off x="3200000" y="870000"/>
            <a:ext cx="2750000" cy="260000"/>
          </a:xfrm>
          <a:prstGeom prst="rect">
            <a:avLst/>
          </a:prstGeom>
          <a:noFill/>
          <a:ln/>
        </p:spPr>
        <p:txBody>
          <a:bodyPr wrap="square" lIns="0" tIns="0" rIns="0" bIns="0" rtlCol="0" anchor="ctr"/>
          <a:lstStyle/>
          <a:p>
            <a:pPr marL="0" indent="0" algn="l">
              <a:buNone/>
            </a:pPr>
            <a:r>
              <a:rPr lang="es-CL" sz="1050" b="1" spc="100" dirty="0">
                <a:solidFill>
                  <a:srgbClr val="0D2B55"/>
                </a:solidFill>
                <a:latin typeface="Aptos" panose="020B0004020202020204" pitchFamily="34" charset="0"/>
              </a:rPr>
              <a:t>GESTOR Y ESTRUCTURA</a:t>
            </a:r>
          </a:p>
        </p:txBody>
      </p:sp>
      <p:sp>
        <p:nvSpPr>
          <p:cNvPr id="102" name="C2Ln1">
            <a:extLst>
              <a:ext uri="{FF2B5EF4-FFF2-40B4-BE49-F238E27FC236}">
                <a16:creationId xmlns:a16="http://schemas.microsoft.com/office/drawing/2014/main" id="{5FBC83F0-2965-08B2-2997-303A202B8849}"/>
              </a:ext>
            </a:extLst>
          </p:cNvPr>
          <p:cNvSpPr/>
          <p:nvPr/>
        </p:nvSpPr>
        <p:spPr>
          <a:xfrm>
            <a:off x="3200000" y="1145000"/>
            <a:ext cx="2750000" cy="0"/>
          </a:xfrm>
          <a:prstGeom prst="line">
            <a:avLst/>
          </a:prstGeom>
          <a:noFill/>
          <a:ln w="15240">
            <a:solidFill>
              <a:srgbClr val="4A7A9B"/>
            </a:solidFill>
          </a:ln>
        </p:spPr>
        <p:txBody>
          <a:bodyPr/>
          <a:lstStyle/>
          <a:p>
            <a:endParaRPr lang="en-US">
              <a:latin typeface="Aptos" panose="020B0004020202020204" pitchFamily="34" charset="0"/>
            </a:endParaRPr>
          </a:p>
        </p:txBody>
      </p:sp>
      <p:sp>
        <p:nvSpPr>
          <p:cNvPr id="103" name="C2GestName">
            <a:extLst>
              <a:ext uri="{FF2B5EF4-FFF2-40B4-BE49-F238E27FC236}">
                <a16:creationId xmlns:a16="http://schemas.microsoft.com/office/drawing/2014/main" id="{4C0A95F2-FC41-113E-29F9-8021B6BDEC55}"/>
              </a:ext>
            </a:extLst>
          </p:cNvPr>
          <p:cNvSpPr/>
          <p:nvPr/>
        </p:nvSpPr>
        <p:spPr>
          <a:xfrm>
            <a:off x="3200000" y="1185000"/>
            <a:ext cx="2750000" cy="320000"/>
          </a:xfrm>
          <a:prstGeom prst="rect">
            <a:avLst/>
          </a:prstGeom>
          <a:noFill/>
          <a:ln/>
        </p:spPr>
        <p:txBody>
          <a:bodyPr wrap="square" lIns="0" tIns="0" rIns="0" bIns="0" rtlCol="0" anchor="ctr"/>
          <a:lstStyle/>
          <a:p>
            <a:pPr marL="0" indent="0" algn="l">
              <a:buNone/>
            </a:pPr>
            <a:r>
              <a:rPr lang="es-CL" sz="1400" b="1" dirty="0">
                <a:solidFill>
                  <a:srgbClr val="0D2B55"/>
                </a:solidFill>
                <a:latin typeface="Aptos" panose="020B0004020202020204" pitchFamily="34" charset="0"/>
              </a:rPr>
              <a:t>Fortune International Group</a:t>
            </a:r>
          </a:p>
        </p:txBody>
      </p:sp>
      <p:sp>
        <p:nvSpPr>
          <p:cNvPr id="104" name="C2GestDesc">
            <a:extLst>
              <a:ext uri="{FF2B5EF4-FFF2-40B4-BE49-F238E27FC236}">
                <a16:creationId xmlns:a16="http://schemas.microsoft.com/office/drawing/2014/main" id="{A9F77BEF-C80A-FBED-AAE4-BC0604AB6810}"/>
              </a:ext>
            </a:extLst>
          </p:cNvPr>
          <p:cNvSpPr/>
          <p:nvPr/>
        </p:nvSpPr>
        <p:spPr>
          <a:xfrm>
            <a:off x="3200000" y="1540000"/>
            <a:ext cx="2750000" cy="420000"/>
          </a:xfrm>
          <a:prstGeom prst="rect">
            <a:avLst/>
          </a:prstGeom>
          <a:noFill/>
          <a:ln/>
        </p:spPr>
        <p:txBody>
          <a:bodyPr wrap="square" lIns="0" tIns="0" rIns="0" bIns="0" rtlCol="0" anchor="t"/>
          <a:lstStyle/>
          <a:p>
            <a:pPr marL="0" indent="0" algn="l">
              <a:buNone/>
            </a:pPr>
            <a:r>
              <a:rPr lang="es-CL" sz="1050" dirty="0">
                <a:solidFill>
                  <a:srgbClr val="444444"/>
                </a:solidFill>
                <a:latin typeface="Aptos" panose="020B0004020202020204" pitchFamily="34" charset="0"/>
              </a:rPr>
              <a:t>Gestor inmobiliario de referencia en el Sur de la Florida, con amplia trayectoria en desarrollo de lujo.</a:t>
            </a:r>
          </a:p>
        </p:txBody>
      </p:sp>
      <p:sp>
        <p:nvSpPr>
          <p:cNvPr id="105" name="C2PartBg">
            <a:extLst>
              <a:ext uri="{FF2B5EF4-FFF2-40B4-BE49-F238E27FC236}">
                <a16:creationId xmlns:a16="http://schemas.microsoft.com/office/drawing/2014/main" id="{2B62AAFF-6C14-2120-40B4-6C1DA9577198}"/>
              </a:ext>
            </a:extLst>
          </p:cNvPr>
          <p:cNvSpPr/>
          <p:nvPr/>
        </p:nvSpPr>
        <p:spPr>
          <a:xfrm>
            <a:off x="3200000" y="2020000"/>
            <a:ext cx="2750000" cy="400000"/>
          </a:xfrm>
          <a:prstGeom prst="rect">
            <a:avLst/>
          </a:prstGeom>
          <a:solidFill>
            <a:srgbClr val="0D2B55"/>
          </a:solidFill>
          <a:ln w="12700">
            <a:solidFill>
              <a:srgbClr val="0D2B55"/>
            </a:solidFill>
          </a:ln>
        </p:spPr>
        <p:txBody>
          <a:bodyPr/>
          <a:lstStyle/>
          <a:p>
            <a:endParaRPr lang="en-CL">
              <a:latin typeface="Aptos" panose="020B0004020202020204" pitchFamily="34" charset="0"/>
            </a:endParaRPr>
          </a:p>
        </p:txBody>
      </p:sp>
      <p:sp>
        <p:nvSpPr>
          <p:cNvPr id="106" name="C2PartTxt">
            <a:extLst>
              <a:ext uri="{FF2B5EF4-FFF2-40B4-BE49-F238E27FC236}">
                <a16:creationId xmlns:a16="http://schemas.microsoft.com/office/drawing/2014/main" id="{B1F609A4-2A30-E5D5-312F-BA18C1D4BF3F}"/>
              </a:ext>
            </a:extLst>
          </p:cNvPr>
          <p:cNvSpPr/>
          <p:nvPr/>
        </p:nvSpPr>
        <p:spPr>
          <a:xfrm>
            <a:off x="3290000" y="2020000"/>
            <a:ext cx="2660000" cy="400000"/>
          </a:xfrm>
          <a:prstGeom prst="rect">
            <a:avLst/>
          </a:prstGeom>
          <a:noFill/>
          <a:ln/>
        </p:spPr>
        <p:txBody>
          <a:bodyPr wrap="square" lIns="0" tIns="0" rIns="0" bIns="0" rtlCol="0" anchor="ctr"/>
          <a:lstStyle/>
          <a:p>
            <a:pPr marL="0" indent="0" algn="l">
              <a:buNone/>
            </a:pPr>
            <a:r>
              <a:rPr lang="es-CL" sz="1100" dirty="0">
                <a:solidFill>
                  <a:srgbClr val="FFFFFF"/>
                </a:solidFill>
                <a:latin typeface="Aptos" panose="020B0004020202020204" pitchFamily="34" charset="0"/>
              </a:rPr>
              <a:t>Participación del Fondo: </a:t>
            </a:r>
            <a:r>
              <a:rPr lang="es-CL" sz="1100" b="1" dirty="0">
                <a:solidFill>
                  <a:srgbClr val="FFFFFF"/>
                </a:solidFill>
                <a:latin typeface="Aptos" panose="020B0004020202020204" pitchFamily="34" charset="0"/>
              </a:rPr>
              <a:t>13,33%</a:t>
            </a:r>
            <a:r>
              <a:rPr lang="es-CL" sz="1100" dirty="0">
                <a:solidFill>
                  <a:srgbClr val="FFFFFF"/>
                </a:solidFill>
                <a:latin typeface="Aptos" panose="020B0004020202020204" pitchFamily="34" charset="0"/>
              </a:rPr>
              <a:t>  en FRM Associates LLC</a:t>
            </a:r>
          </a:p>
        </p:txBody>
      </p:sp>
      <p:sp>
        <p:nvSpPr>
          <p:cNvPr id="107" name="C2Lbl2">
            <a:extLst>
              <a:ext uri="{FF2B5EF4-FFF2-40B4-BE49-F238E27FC236}">
                <a16:creationId xmlns:a16="http://schemas.microsoft.com/office/drawing/2014/main" id="{E5C755B4-96E8-B570-4076-59C792298125}"/>
              </a:ext>
            </a:extLst>
          </p:cNvPr>
          <p:cNvSpPr/>
          <p:nvPr/>
        </p:nvSpPr>
        <p:spPr>
          <a:xfrm>
            <a:off x="3200000" y="2520000"/>
            <a:ext cx="2750000" cy="260000"/>
          </a:xfrm>
          <a:prstGeom prst="rect">
            <a:avLst/>
          </a:prstGeom>
          <a:noFill/>
          <a:ln/>
        </p:spPr>
        <p:txBody>
          <a:bodyPr wrap="square" lIns="0" tIns="0" rIns="0" bIns="0" rtlCol="0" anchor="ctr"/>
          <a:lstStyle/>
          <a:p>
            <a:pPr marL="0" indent="0" algn="l">
              <a:buNone/>
            </a:pPr>
            <a:r>
              <a:rPr lang="es-CL" sz="1050" b="1" spc="100" dirty="0">
                <a:solidFill>
                  <a:srgbClr val="0D2B55"/>
                </a:solidFill>
                <a:latin typeface="Aptos" panose="020B0004020202020204" pitchFamily="34" charset="0"/>
              </a:rPr>
              <a:t>APROBACIONES Y PERMISOS</a:t>
            </a:r>
          </a:p>
        </p:txBody>
      </p:sp>
      <p:sp>
        <p:nvSpPr>
          <p:cNvPr id="108" name="C2Ln2">
            <a:extLst>
              <a:ext uri="{FF2B5EF4-FFF2-40B4-BE49-F238E27FC236}">
                <a16:creationId xmlns:a16="http://schemas.microsoft.com/office/drawing/2014/main" id="{F4AAABB0-A2A2-43D3-E84A-ECBF2445104B}"/>
              </a:ext>
            </a:extLst>
          </p:cNvPr>
          <p:cNvSpPr/>
          <p:nvPr/>
        </p:nvSpPr>
        <p:spPr>
          <a:xfrm>
            <a:off x="3200000" y="2795000"/>
            <a:ext cx="2750000" cy="0"/>
          </a:xfrm>
          <a:prstGeom prst="line">
            <a:avLst/>
          </a:prstGeom>
          <a:noFill/>
          <a:ln w="15240">
            <a:solidFill>
              <a:srgbClr val="4A7A9B"/>
            </a:solidFill>
          </a:ln>
        </p:spPr>
        <p:txBody>
          <a:bodyPr/>
          <a:lstStyle/>
          <a:p>
            <a:endParaRPr lang="en-US">
              <a:latin typeface="Aptos" panose="020B0004020202020204" pitchFamily="34" charset="0"/>
            </a:endParaRPr>
          </a:p>
        </p:txBody>
      </p:sp>
      <p:sp>
        <p:nvSpPr>
          <p:cNvPr id="109" name="C2Bar">
            <a:extLst>
              <a:ext uri="{FF2B5EF4-FFF2-40B4-BE49-F238E27FC236}">
                <a16:creationId xmlns:a16="http://schemas.microsoft.com/office/drawing/2014/main" id="{CFBA3B6B-74A5-25EF-5A42-6BC62D312F88}"/>
              </a:ext>
            </a:extLst>
          </p:cNvPr>
          <p:cNvSpPr/>
          <p:nvPr/>
        </p:nvSpPr>
        <p:spPr>
          <a:xfrm>
            <a:off x="3200000" y="2893998"/>
            <a:ext cx="45719" cy="2016000"/>
          </a:xfrm>
          <a:prstGeom prst="rect">
            <a:avLst/>
          </a:prstGeom>
          <a:solidFill>
            <a:srgbClr val="4A7A9B"/>
          </a:solidFill>
          <a:ln w="12700">
            <a:solidFill>
              <a:srgbClr val="4A7A9B"/>
            </a:solidFill>
          </a:ln>
        </p:spPr>
        <p:txBody>
          <a:bodyPr/>
          <a:lstStyle/>
          <a:p>
            <a:endParaRPr lang="en-CL">
              <a:latin typeface="Aptos" panose="020B0004020202020204" pitchFamily="34" charset="0"/>
            </a:endParaRPr>
          </a:p>
        </p:txBody>
      </p:sp>
      <p:sp>
        <p:nvSpPr>
          <p:cNvPr id="110" name="C2AprTxt">
            <a:extLst>
              <a:ext uri="{FF2B5EF4-FFF2-40B4-BE49-F238E27FC236}">
                <a16:creationId xmlns:a16="http://schemas.microsoft.com/office/drawing/2014/main" id="{342DCB61-53D6-8FF8-9A81-4FE1963E5FE3}"/>
              </a:ext>
            </a:extLst>
          </p:cNvPr>
          <p:cNvSpPr/>
          <p:nvPr/>
        </p:nvSpPr>
        <p:spPr>
          <a:xfrm>
            <a:off x="3320000" y="2876751"/>
            <a:ext cx="2630000" cy="680000"/>
          </a:xfrm>
          <a:prstGeom prst="rect">
            <a:avLst/>
          </a:prstGeom>
          <a:noFill/>
          <a:ln/>
        </p:spPr>
        <p:txBody>
          <a:bodyPr wrap="square" lIns="0" tIns="0" rIns="0" bIns="0" rtlCol="0" anchor="t"/>
          <a:lstStyle/>
          <a:p>
            <a:pPr marL="0" indent="0" algn="l">
              <a:spcAft>
                <a:spcPts val="600"/>
              </a:spcAft>
              <a:buNone/>
            </a:pPr>
            <a:r>
              <a:rPr lang="es-CL" sz="1050" dirty="0">
                <a:solidFill>
                  <a:srgbClr val="444444"/>
                </a:solidFill>
                <a:latin typeface="Aptos" panose="020B0004020202020204" pitchFamily="34" charset="0"/>
              </a:rPr>
              <a:t>Proyecto con todas las aprobaciones municipales de la Ciudad de Miami. </a:t>
            </a:r>
          </a:p>
          <a:p>
            <a:pPr marL="0" indent="0" algn="l">
              <a:buNone/>
            </a:pPr>
            <a:r>
              <a:rPr lang="es-CL" sz="1050" dirty="0">
                <a:solidFill>
                  <a:srgbClr val="444444"/>
                </a:solidFill>
                <a:latin typeface="Aptos" panose="020B0004020202020204" pitchFamily="34" charset="0"/>
              </a:rPr>
              <a:t>Terreno tasado en USD 155 MM (vs. costo original USD 97,5 MM).</a:t>
            </a:r>
          </a:p>
        </p:txBody>
      </p:sp>
      <p:sp>
        <p:nvSpPr>
          <p:cNvPr id="111" name="C3Lbl1">
            <a:extLst>
              <a:ext uri="{FF2B5EF4-FFF2-40B4-BE49-F238E27FC236}">
                <a16:creationId xmlns:a16="http://schemas.microsoft.com/office/drawing/2014/main" id="{FE38EB9A-2D50-9F43-97E6-926EFB0174DA}"/>
              </a:ext>
            </a:extLst>
          </p:cNvPr>
          <p:cNvSpPr/>
          <p:nvPr/>
        </p:nvSpPr>
        <p:spPr>
          <a:xfrm>
            <a:off x="6250000" y="870000"/>
            <a:ext cx="2770000" cy="260000"/>
          </a:xfrm>
          <a:prstGeom prst="rect">
            <a:avLst/>
          </a:prstGeom>
          <a:noFill/>
          <a:ln/>
        </p:spPr>
        <p:txBody>
          <a:bodyPr wrap="square" lIns="0" tIns="0" rIns="0" bIns="0" rtlCol="0" anchor="ctr"/>
          <a:lstStyle/>
          <a:p>
            <a:pPr marL="0" indent="0" algn="l">
              <a:buNone/>
            </a:pPr>
            <a:r>
              <a:rPr lang="es-CL" sz="1050" b="1" spc="100" dirty="0">
                <a:solidFill>
                  <a:srgbClr val="0D2B55"/>
                </a:solidFill>
                <a:latin typeface="Aptos" panose="020B0004020202020204" pitchFamily="34" charset="0"/>
              </a:rPr>
              <a:t>ESTADO DE VENTAS</a:t>
            </a:r>
          </a:p>
        </p:txBody>
      </p:sp>
      <p:sp>
        <p:nvSpPr>
          <p:cNvPr id="112" name="C3Ln1">
            <a:extLst>
              <a:ext uri="{FF2B5EF4-FFF2-40B4-BE49-F238E27FC236}">
                <a16:creationId xmlns:a16="http://schemas.microsoft.com/office/drawing/2014/main" id="{B77FBC3C-C6E8-4DE9-A1BD-DBCD21A08BE1}"/>
              </a:ext>
            </a:extLst>
          </p:cNvPr>
          <p:cNvSpPr/>
          <p:nvPr/>
        </p:nvSpPr>
        <p:spPr>
          <a:xfrm>
            <a:off x="6250000" y="1145000"/>
            <a:ext cx="2770000" cy="0"/>
          </a:xfrm>
          <a:prstGeom prst="line">
            <a:avLst/>
          </a:prstGeom>
          <a:noFill/>
          <a:ln w="15240">
            <a:solidFill>
              <a:srgbClr val="4A7A9B"/>
            </a:solidFill>
          </a:ln>
        </p:spPr>
        <p:txBody>
          <a:bodyPr/>
          <a:lstStyle/>
          <a:p>
            <a:endParaRPr lang="en-US">
              <a:latin typeface="Aptos" panose="020B0004020202020204" pitchFamily="34" charset="0"/>
            </a:endParaRPr>
          </a:p>
        </p:txBody>
      </p:sp>
      <p:sp>
        <p:nvSpPr>
          <p:cNvPr id="113" name="SStat">
            <a:extLst>
              <a:ext uri="{FF2B5EF4-FFF2-40B4-BE49-F238E27FC236}">
                <a16:creationId xmlns:a16="http://schemas.microsoft.com/office/drawing/2014/main" id="{188B53D7-7194-AB13-E169-27340953BD71}"/>
              </a:ext>
            </a:extLst>
          </p:cNvPr>
          <p:cNvSpPr/>
          <p:nvPr/>
        </p:nvSpPr>
        <p:spPr>
          <a:xfrm>
            <a:off x="6250000" y="1185000"/>
            <a:ext cx="870000" cy="680000"/>
          </a:xfrm>
          <a:prstGeom prst="rect">
            <a:avLst/>
          </a:prstGeom>
          <a:solidFill>
            <a:srgbClr val="F4F8FC"/>
          </a:solidFill>
          <a:ln w="6350">
            <a:solidFill>
              <a:srgbClr val="D0D8E8"/>
            </a:solidFill>
          </a:ln>
        </p:spPr>
        <p:txBody>
          <a:bodyPr wrap="square" lIns="30000" tIns="30000" rIns="30000" bIns="30000" rtlCol="0" anchor="ctr"/>
          <a:lstStyle/>
          <a:p>
            <a:pPr algn="ctr">
              <a:buNone/>
            </a:pPr>
            <a:r>
              <a:rPr lang="es-CL" sz="1800" b="1" dirty="0">
                <a:solidFill>
                  <a:srgbClr val="0D2B55"/>
                </a:solidFill>
                <a:latin typeface="Aptos" panose="020B0004020202020204" pitchFamily="34" charset="0"/>
              </a:rPr>
              <a:t>124</a:t>
            </a:r>
          </a:p>
          <a:p>
            <a:pPr algn="ctr">
              <a:buNone/>
            </a:pPr>
            <a:r>
              <a:rPr lang="es-CL" sz="800" dirty="0">
                <a:solidFill>
                  <a:srgbClr val="8A99A8"/>
                </a:solidFill>
                <a:latin typeface="Aptos" panose="020B0004020202020204" pitchFamily="34" charset="0"/>
              </a:rPr>
              <a:t>Unidades contratadas</a:t>
            </a:r>
          </a:p>
        </p:txBody>
      </p:sp>
      <p:sp>
        <p:nvSpPr>
          <p:cNvPr id="114" name="SStat">
            <a:extLst>
              <a:ext uri="{FF2B5EF4-FFF2-40B4-BE49-F238E27FC236}">
                <a16:creationId xmlns:a16="http://schemas.microsoft.com/office/drawing/2014/main" id="{D7D17D0A-29EE-1F34-85EB-FED1219B5AB1}"/>
              </a:ext>
            </a:extLst>
          </p:cNvPr>
          <p:cNvSpPr/>
          <p:nvPr/>
        </p:nvSpPr>
        <p:spPr>
          <a:xfrm>
            <a:off x="7175000" y="1185000"/>
            <a:ext cx="870000" cy="680000"/>
          </a:xfrm>
          <a:prstGeom prst="rect">
            <a:avLst/>
          </a:prstGeom>
          <a:solidFill>
            <a:srgbClr val="F4F8FC"/>
          </a:solidFill>
          <a:ln w="6350">
            <a:solidFill>
              <a:srgbClr val="D0D8E8"/>
            </a:solidFill>
          </a:ln>
        </p:spPr>
        <p:txBody>
          <a:bodyPr wrap="square" lIns="30000" tIns="30000" rIns="30000" bIns="30000" rtlCol="0" anchor="ctr"/>
          <a:lstStyle/>
          <a:p>
            <a:pPr algn="ctr">
              <a:buNone/>
            </a:pPr>
            <a:r>
              <a:rPr lang="es-CL" sz="1800" b="1" dirty="0">
                <a:solidFill>
                  <a:srgbClr val="0D2B55"/>
                </a:solidFill>
                <a:latin typeface="Aptos" panose="020B0004020202020204" pitchFamily="34" charset="0"/>
              </a:rPr>
              <a:t>28,6%</a:t>
            </a:r>
          </a:p>
          <a:p>
            <a:pPr algn="ctr">
              <a:buNone/>
            </a:pPr>
            <a:r>
              <a:rPr lang="es-CL" sz="800" dirty="0">
                <a:solidFill>
                  <a:srgbClr val="8A99A8"/>
                </a:solidFill>
                <a:latin typeface="Aptos" panose="020B0004020202020204" pitchFamily="34" charset="0"/>
              </a:rPr>
              <a:t>Del inventario total</a:t>
            </a:r>
          </a:p>
        </p:txBody>
      </p:sp>
      <p:sp>
        <p:nvSpPr>
          <p:cNvPr id="115" name="SStat">
            <a:extLst>
              <a:ext uri="{FF2B5EF4-FFF2-40B4-BE49-F238E27FC236}">
                <a16:creationId xmlns:a16="http://schemas.microsoft.com/office/drawing/2014/main" id="{223249D3-C8E5-4495-EBF0-6047601E2898}"/>
              </a:ext>
            </a:extLst>
          </p:cNvPr>
          <p:cNvSpPr/>
          <p:nvPr/>
        </p:nvSpPr>
        <p:spPr>
          <a:xfrm>
            <a:off x="8099999" y="1185000"/>
            <a:ext cx="897999" cy="680000"/>
          </a:xfrm>
          <a:prstGeom prst="rect">
            <a:avLst/>
          </a:prstGeom>
          <a:solidFill>
            <a:srgbClr val="F4F8FC"/>
          </a:solidFill>
          <a:ln w="6350">
            <a:solidFill>
              <a:srgbClr val="D0D8E8"/>
            </a:solidFill>
          </a:ln>
        </p:spPr>
        <p:txBody>
          <a:bodyPr wrap="square" lIns="30000" tIns="30000" rIns="30000" bIns="30000" rtlCol="0" anchor="ctr"/>
          <a:lstStyle/>
          <a:p>
            <a:pPr algn="ctr">
              <a:buNone/>
            </a:pPr>
            <a:r>
              <a:rPr lang="es-CL" sz="1800" b="1" dirty="0">
                <a:solidFill>
                  <a:srgbClr val="0D2B55"/>
                </a:solidFill>
                <a:latin typeface="Aptos" panose="020B0004020202020204" pitchFamily="34" charset="0"/>
              </a:rPr>
              <a:t>$3.015K</a:t>
            </a:r>
          </a:p>
          <a:p>
            <a:pPr algn="ctr">
              <a:buNone/>
            </a:pPr>
            <a:r>
              <a:rPr lang="es-CL" sz="800" dirty="0">
                <a:solidFill>
                  <a:srgbClr val="8A99A8"/>
                </a:solidFill>
                <a:latin typeface="Aptos" panose="020B0004020202020204" pitchFamily="34" charset="0"/>
              </a:rPr>
              <a:t>Precio prom. por unidad</a:t>
            </a:r>
          </a:p>
        </p:txBody>
      </p:sp>
      <p:sp>
        <p:nvSpPr>
          <p:cNvPr id="116" name="ProgLbl">
            <a:extLst>
              <a:ext uri="{FF2B5EF4-FFF2-40B4-BE49-F238E27FC236}">
                <a16:creationId xmlns:a16="http://schemas.microsoft.com/office/drawing/2014/main" id="{9D76A75D-0FC1-62FE-4B19-6A429702B2A5}"/>
              </a:ext>
            </a:extLst>
          </p:cNvPr>
          <p:cNvSpPr/>
          <p:nvPr/>
        </p:nvSpPr>
        <p:spPr>
          <a:xfrm>
            <a:off x="6250000" y="1940000"/>
            <a:ext cx="2770000" cy="200000"/>
          </a:xfrm>
          <a:prstGeom prst="rect">
            <a:avLst/>
          </a:prstGeom>
          <a:noFill/>
          <a:ln/>
        </p:spPr>
        <p:txBody>
          <a:bodyPr wrap="square" lIns="0" tIns="0" rIns="0" bIns="0" rtlCol="0" anchor="ctr"/>
          <a:lstStyle/>
          <a:p>
            <a:pPr marL="0" indent="0" algn="l">
              <a:buNone/>
            </a:pPr>
            <a:r>
              <a:rPr lang="es-CL" sz="900" dirty="0">
                <a:solidFill>
                  <a:srgbClr val="8A99A8"/>
                </a:solidFill>
                <a:latin typeface="Aptos" panose="020B0004020202020204" pitchFamily="34" charset="0"/>
              </a:rPr>
              <a:t>Progreso de ventas hacia inicio de obra</a:t>
            </a:r>
          </a:p>
        </p:txBody>
      </p:sp>
      <p:sp>
        <p:nvSpPr>
          <p:cNvPr id="117" name="BarBG">
            <a:extLst>
              <a:ext uri="{FF2B5EF4-FFF2-40B4-BE49-F238E27FC236}">
                <a16:creationId xmlns:a16="http://schemas.microsoft.com/office/drawing/2014/main" id="{A404ABD8-3643-B5BF-F596-B04D548F7466}"/>
              </a:ext>
            </a:extLst>
          </p:cNvPr>
          <p:cNvSpPr/>
          <p:nvPr/>
        </p:nvSpPr>
        <p:spPr>
          <a:xfrm>
            <a:off x="6250000" y="2165000"/>
            <a:ext cx="2770000" cy="160000"/>
          </a:xfrm>
          <a:prstGeom prst="rect">
            <a:avLst/>
          </a:prstGeom>
          <a:solidFill>
            <a:srgbClr val="DDE3EC"/>
          </a:solidFill>
          <a:ln w="12700">
            <a:solidFill>
              <a:srgbClr val="DDE3EC"/>
            </a:solidFill>
          </a:ln>
        </p:spPr>
        <p:txBody>
          <a:bodyPr/>
          <a:lstStyle/>
          <a:p>
            <a:endParaRPr lang="en-CL">
              <a:latin typeface="Aptos" panose="020B0004020202020204" pitchFamily="34" charset="0"/>
            </a:endParaRPr>
          </a:p>
        </p:txBody>
      </p:sp>
      <p:sp>
        <p:nvSpPr>
          <p:cNvPr id="118" name="BarFill">
            <a:extLst>
              <a:ext uri="{FF2B5EF4-FFF2-40B4-BE49-F238E27FC236}">
                <a16:creationId xmlns:a16="http://schemas.microsoft.com/office/drawing/2014/main" id="{445A0759-E06C-83F3-CCBC-7F4DBC36E601}"/>
              </a:ext>
            </a:extLst>
          </p:cNvPr>
          <p:cNvSpPr/>
          <p:nvPr/>
        </p:nvSpPr>
        <p:spPr>
          <a:xfrm>
            <a:off x="6250000" y="2165000"/>
            <a:ext cx="792220" cy="160000"/>
          </a:xfrm>
          <a:prstGeom prst="rect">
            <a:avLst/>
          </a:prstGeom>
          <a:solidFill>
            <a:srgbClr val="0D2B55"/>
          </a:solidFill>
          <a:ln w="12700">
            <a:solidFill>
              <a:srgbClr val="0D2B55"/>
            </a:solidFill>
          </a:ln>
        </p:spPr>
        <p:txBody>
          <a:bodyPr/>
          <a:lstStyle/>
          <a:p>
            <a:endParaRPr lang="en-CL">
              <a:latin typeface="Aptos" panose="020B0004020202020204" pitchFamily="34" charset="0"/>
            </a:endParaRPr>
          </a:p>
        </p:txBody>
      </p:sp>
      <p:sp>
        <p:nvSpPr>
          <p:cNvPr id="119" name="Thresh">
            <a:extLst>
              <a:ext uri="{FF2B5EF4-FFF2-40B4-BE49-F238E27FC236}">
                <a16:creationId xmlns:a16="http://schemas.microsoft.com/office/drawing/2014/main" id="{4CBC742B-6F16-E505-3F8A-C8599C3184F0}"/>
              </a:ext>
            </a:extLst>
          </p:cNvPr>
          <p:cNvSpPr/>
          <p:nvPr/>
        </p:nvSpPr>
        <p:spPr>
          <a:xfrm>
            <a:off x="7081000" y="2110000"/>
            <a:ext cx="0" cy="265000"/>
          </a:xfrm>
          <a:prstGeom prst="line">
            <a:avLst/>
          </a:prstGeom>
          <a:noFill/>
          <a:ln w="12700">
            <a:solidFill>
              <a:srgbClr val="E8402A"/>
            </a:solidFill>
            <a:prstDash val="dash"/>
          </a:ln>
        </p:spPr>
        <p:txBody>
          <a:bodyPr/>
          <a:lstStyle/>
          <a:p>
            <a:endParaRPr lang="en-US">
              <a:latin typeface="Aptos" panose="020B0004020202020204" pitchFamily="34" charset="0"/>
            </a:endParaRPr>
          </a:p>
        </p:txBody>
      </p:sp>
      <p:sp>
        <p:nvSpPr>
          <p:cNvPr id="120" name="PctLbl">
            <a:extLst>
              <a:ext uri="{FF2B5EF4-FFF2-40B4-BE49-F238E27FC236}">
                <a16:creationId xmlns:a16="http://schemas.microsoft.com/office/drawing/2014/main" id="{4FEE7AF4-32AF-057E-B2DB-E4248BC95206}"/>
              </a:ext>
            </a:extLst>
          </p:cNvPr>
          <p:cNvSpPr/>
          <p:nvPr/>
        </p:nvSpPr>
        <p:spPr>
          <a:xfrm>
            <a:off x="6250000" y="2345000"/>
            <a:ext cx="780000" cy="190000"/>
          </a:xfrm>
          <a:prstGeom prst="rect">
            <a:avLst/>
          </a:prstGeom>
          <a:noFill/>
          <a:ln/>
        </p:spPr>
        <p:txBody>
          <a:bodyPr wrap="square" lIns="0" tIns="0" rIns="0" bIns="0" rtlCol="0" anchor="t"/>
          <a:lstStyle/>
          <a:p>
            <a:pPr algn="ctr">
              <a:buNone/>
            </a:pPr>
            <a:r>
              <a:rPr lang="es-CL" sz="850" b="1" dirty="0">
                <a:solidFill>
                  <a:srgbClr val="0D2B55"/>
                </a:solidFill>
                <a:latin typeface="Aptos" panose="020B0004020202020204" pitchFamily="34" charset="0"/>
              </a:rPr>
              <a:t>28,6%</a:t>
            </a:r>
          </a:p>
        </p:txBody>
      </p:sp>
      <p:sp>
        <p:nvSpPr>
          <p:cNvPr id="121" name="ThreshLbl">
            <a:extLst>
              <a:ext uri="{FF2B5EF4-FFF2-40B4-BE49-F238E27FC236}">
                <a16:creationId xmlns:a16="http://schemas.microsoft.com/office/drawing/2014/main" id="{C1A3A559-D1EC-2CE4-6144-FD6E81FFAB1F}"/>
              </a:ext>
            </a:extLst>
          </p:cNvPr>
          <p:cNvSpPr/>
          <p:nvPr/>
        </p:nvSpPr>
        <p:spPr>
          <a:xfrm>
            <a:off x="6980000" y="2345000"/>
            <a:ext cx="1000000" cy="190000"/>
          </a:xfrm>
          <a:prstGeom prst="rect">
            <a:avLst/>
          </a:prstGeom>
          <a:noFill/>
          <a:ln/>
        </p:spPr>
        <p:txBody>
          <a:bodyPr wrap="square" lIns="0" tIns="0" rIns="0" bIns="0" rtlCol="0" anchor="t"/>
          <a:lstStyle/>
          <a:p>
            <a:pPr algn="l">
              <a:buNone/>
            </a:pPr>
            <a:r>
              <a:rPr lang="es-CL" sz="800" dirty="0">
                <a:solidFill>
                  <a:srgbClr val="E8402A"/>
                </a:solidFill>
                <a:latin typeface="Aptos" panose="020B0004020202020204" pitchFamily="34" charset="0"/>
              </a:rPr>
              <a:t>umbral obra ≈30%</a:t>
            </a:r>
          </a:p>
        </p:txBody>
      </p:sp>
      <p:sp>
        <p:nvSpPr>
          <p:cNvPr id="122" name="PriceNote">
            <a:extLst>
              <a:ext uri="{FF2B5EF4-FFF2-40B4-BE49-F238E27FC236}">
                <a16:creationId xmlns:a16="http://schemas.microsoft.com/office/drawing/2014/main" id="{08321062-E2D3-7FA4-1D8D-12AE3F43D161}"/>
              </a:ext>
            </a:extLst>
          </p:cNvPr>
          <p:cNvSpPr/>
          <p:nvPr/>
        </p:nvSpPr>
        <p:spPr>
          <a:xfrm>
            <a:off x="6305000" y="2570000"/>
            <a:ext cx="2715000" cy="390000"/>
          </a:xfrm>
          <a:prstGeom prst="rect">
            <a:avLst/>
          </a:prstGeom>
          <a:noFill/>
          <a:ln/>
        </p:spPr>
        <p:txBody>
          <a:bodyPr wrap="square" lIns="0" tIns="0" rIns="0" bIns="0" rtlCol="0" anchor="t"/>
          <a:lstStyle/>
          <a:p>
            <a:pPr marL="0" indent="0" algn="l">
              <a:buNone/>
            </a:pPr>
            <a:r>
              <a:rPr lang="es-CL" sz="1000" dirty="0">
                <a:solidFill>
                  <a:srgbClr val="444444"/>
                </a:solidFill>
                <a:latin typeface="Aptos" panose="020B0004020202020204" pitchFamily="34" charset="0"/>
              </a:rPr>
              <a:t>Precio prom. USD 1.712/SF supera en un 35% la proyección original. Rentabilidades esperadas sin cambios.</a:t>
            </a:r>
          </a:p>
        </p:txBody>
      </p:sp>
      <p:sp>
        <p:nvSpPr>
          <p:cNvPr id="123" name="C3Lbl2">
            <a:extLst>
              <a:ext uri="{FF2B5EF4-FFF2-40B4-BE49-F238E27FC236}">
                <a16:creationId xmlns:a16="http://schemas.microsoft.com/office/drawing/2014/main" id="{1A7A0E47-B393-BAA6-7C51-6B558E932302}"/>
              </a:ext>
            </a:extLst>
          </p:cNvPr>
          <p:cNvSpPr/>
          <p:nvPr/>
        </p:nvSpPr>
        <p:spPr>
          <a:xfrm>
            <a:off x="6250000" y="3040000"/>
            <a:ext cx="2770000" cy="260000"/>
          </a:xfrm>
          <a:prstGeom prst="rect">
            <a:avLst/>
          </a:prstGeom>
          <a:noFill/>
          <a:ln/>
        </p:spPr>
        <p:txBody>
          <a:bodyPr wrap="square" lIns="0" tIns="0" rIns="0" bIns="0" rtlCol="0" anchor="ctr"/>
          <a:lstStyle/>
          <a:p>
            <a:pPr marL="0" indent="0" algn="l">
              <a:buNone/>
            </a:pPr>
            <a:r>
              <a:rPr lang="es-CL" sz="1050" b="1" spc="100" dirty="0">
                <a:solidFill>
                  <a:srgbClr val="0D2B55"/>
                </a:solidFill>
                <a:latin typeface="Aptos" panose="020B0004020202020204" pitchFamily="34" charset="0"/>
              </a:rPr>
              <a:t>LÍNEA DE TIEMPO</a:t>
            </a:r>
          </a:p>
        </p:txBody>
      </p:sp>
      <p:sp>
        <p:nvSpPr>
          <p:cNvPr id="124" name="C3Ln2">
            <a:extLst>
              <a:ext uri="{FF2B5EF4-FFF2-40B4-BE49-F238E27FC236}">
                <a16:creationId xmlns:a16="http://schemas.microsoft.com/office/drawing/2014/main" id="{7C626BF8-35B2-CCE6-25D1-521BAD098246}"/>
              </a:ext>
            </a:extLst>
          </p:cNvPr>
          <p:cNvSpPr/>
          <p:nvPr/>
        </p:nvSpPr>
        <p:spPr>
          <a:xfrm>
            <a:off x="6250000" y="3315000"/>
            <a:ext cx="2770000" cy="0"/>
          </a:xfrm>
          <a:prstGeom prst="line">
            <a:avLst/>
          </a:prstGeom>
          <a:noFill/>
          <a:ln w="15240">
            <a:solidFill>
              <a:srgbClr val="4A7A9B"/>
            </a:solidFill>
          </a:ln>
        </p:spPr>
        <p:txBody>
          <a:bodyPr/>
          <a:lstStyle/>
          <a:p>
            <a:endParaRPr lang="en-US">
              <a:latin typeface="Aptos" panose="020B0004020202020204" pitchFamily="34" charset="0"/>
            </a:endParaRPr>
          </a:p>
        </p:txBody>
      </p:sp>
      <p:sp>
        <p:nvSpPr>
          <p:cNvPr id="125" name="TLDot0">
            <a:extLst>
              <a:ext uri="{FF2B5EF4-FFF2-40B4-BE49-F238E27FC236}">
                <a16:creationId xmlns:a16="http://schemas.microsoft.com/office/drawing/2014/main" id="{B104FD3E-00AE-8C0E-6A3F-5B4BFAAF54AF}"/>
              </a:ext>
            </a:extLst>
          </p:cNvPr>
          <p:cNvSpPr/>
          <p:nvPr/>
        </p:nvSpPr>
        <p:spPr>
          <a:xfrm>
            <a:off x="6930000" y="3435000"/>
            <a:ext cx="130000" cy="130000"/>
          </a:xfrm>
          <a:prstGeom prst="ellipse">
            <a:avLst/>
          </a:prstGeom>
          <a:solidFill>
            <a:srgbClr val="0D2B55"/>
          </a:solidFill>
          <a:ln w="12700">
            <a:solidFill>
              <a:srgbClr val="0D2B55"/>
            </a:solidFill>
          </a:ln>
        </p:spPr>
        <p:txBody>
          <a:bodyPr/>
          <a:lstStyle/>
          <a:p>
            <a:endParaRPr lang="en-CL">
              <a:latin typeface="Aptos" panose="020B0004020202020204" pitchFamily="34" charset="0"/>
            </a:endParaRPr>
          </a:p>
        </p:txBody>
      </p:sp>
      <p:sp>
        <p:nvSpPr>
          <p:cNvPr id="126" name="TLDate0">
            <a:extLst>
              <a:ext uri="{FF2B5EF4-FFF2-40B4-BE49-F238E27FC236}">
                <a16:creationId xmlns:a16="http://schemas.microsoft.com/office/drawing/2014/main" id="{8CFEECEE-9985-427B-2977-443D1CE49F99}"/>
              </a:ext>
            </a:extLst>
          </p:cNvPr>
          <p:cNvSpPr/>
          <p:nvPr/>
        </p:nvSpPr>
        <p:spPr>
          <a:xfrm>
            <a:off x="6250000" y="3370000"/>
            <a:ext cx="650000" cy="260000"/>
          </a:xfrm>
          <a:prstGeom prst="rect">
            <a:avLst/>
          </a:prstGeom>
          <a:noFill/>
          <a:ln/>
        </p:spPr>
        <p:txBody>
          <a:bodyPr wrap="square" lIns="0" tIns="0" rIns="0" bIns="0" rtlCol="0" anchor="ctr"/>
          <a:lstStyle/>
          <a:p>
            <a:pPr algn="r">
              <a:buNone/>
            </a:pPr>
            <a:r>
              <a:rPr lang="es-CL" sz="900" b="1" dirty="0">
                <a:solidFill>
                  <a:srgbClr val="0D2B55"/>
                </a:solidFill>
                <a:latin typeface="Aptos" panose="020B0004020202020204" pitchFamily="34" charset="0"/>
              </a:rPr>
              <a:t>2022</a:t>
            </a:r>
          </a:p>
        </p:txBody>
      </p:sp>
      <p:sp>
        <p:nvSpPr>
          <p:cNvPr id="127" name="TLEvt0">
            <a:extLst>
              <a:ext uri="{FF2B5EF4-FFF2-40B4-BE49-F238E27FC236}">
                <a16:creationId xmlns:a16="http://schemas.microsoft.com/office/drawing/2014/main" id="{BEE574E6-1AD6-2DFD-14D4-B9D85851198E}"/>
              </a:ext>
            </a:extLst>
          </p:cNvPr>
          <p:cNvSpPr/>
          <p:nvPr/>
        </p:nvSpPr>
        <p:spPr>
          <a:xfrm>
            <a:off x="7110000" y="3370000"/>
            <a:ext cx="1910000" cy="280000"/>
          </a:xfrm>
          <a:prstGeom prst="rect">
            <a:avLst/>
          </a:prstGeom>
          <a:noFill/>
          <a:ln/>
        </p:spPr>
        <p:txBody>
          <a:bodyPr wrap="square" lIns="0" tIns="0" rIns="0" bIns="0" rtlCol="0" anchor="ctr"/>
          <a:lstStyle/>
          <a:p>
            <a:pPr algn="l">
              <a:buNone/>
            </a:pPr>
            <a:r>
              <a:rPr lang="es-CL" sz="1000" dirty="0">
                <a:solidFill>
                  <a:srgbClr val="333333"/>
                </a:solidFill>
                <a:latin typeface="Aptos" panose="020B0004020202020204" pitchFamily="34" charset="0"/>
              </a:rPr>
              <a:t>Compra del terreno — USD 75 MM</a:t>
            </a:r>
          </a:p>
        </p:txBody>
      </p:sp>
      <p:sp>
        <p:nvSpPr>
          <p:cNvPr id="128" name="TLConn0">
            <a:extLst>
              <a:ext uri="{FF2B5EF4-FFF2-40B4-BE49-F238E27FC236}">
                <a16:creationId xmlns:a16="http://schemas.microsoft.com/office/drawing/2014/main" id="{75F7E359-6A21-DC82-22B1-EB31B439F23B}"/>
              </a:ext>
            </a:extLst>
          </p:cNvPr>
          <p:cNvSpPr/>
          <p:nvPr/>
        </p:nvSpPr>
        <p:spPr>
          <a:xfrm>
            <a:off x="6994000" y="3570000"/>
            <a:ext cx="0" cy="230000"/>
          </a:xfrm>
          <a:prstGeom prst="line">
            <a:avLst/>
          </a:prstGeom>
          <a:noFill/>
          <a:ln w="10160">
            <a:solidFill>
              <a:srgbClr val="D0D8E8"/>
            </a:solidFill>
          </a:ln>
        </p:spPr>
        <p:txBody>
          <a:bodyPr/>
          <a:lstStyle/>
          <a:p>
            <a:endParaRPr lang="en-US">
              <a:latin typeface="Aptos" panose="020B0004020202020204" pitchFamily="34" charset="0"/>
            </a:endParaRPr>
          </a:p>
        </p:txBody>
      </p:sp>
      <p:sp>
        <p:nvSpPr>
          <p:cNvPr id="129" name="TLDot1">
            <a:extLst>
              <a:ext uri="{FF2B5EF4-FFF2-40B4-BE49-F238E27FC236}">
                <a16:creationId xmlns:a16="http://schemas.microsoft.com/office/drawing/2014/main" id="{C974DF32-8BE8-5448-E0B9-C10F0692938F}"/>
              </a:ext>
            </a:extLst>
          </p:cNvPr>
          <p:cNvSpPr/>
          <p:nvPr/>
        </p:nvSpPr>
        <p:spPr>
          <a:xfrm>
            <a:off x="6930000" y="3865000"/>
            <a:ext cx="130000" cy="130000"/>
          </a:xfrm>
          <a:prstGeom prst="ellipse">
            <a:avLst/>
          </a:prstGeom>
          <a:solidFill>
            <a:srgbClr val="0D2B55"/>
          </a:solidFill>
          <a:ln w="12700">
            <a:solidFill>
              <a:srgbClr val="0D2B55"/>
            </a:solidFill>
          </a:ln>
        </p:spPr>
        <p:txBody>
          <a:bodyPr/>
          <a:lstStyle/>
          <a:p>
            <a:endParaRPr lang="en-CL">
              <a:latin typeface="Aptos" panose="020B0004020202020204" pitchFamily="34" charset="0"/>
            </a:endParaRPr>
          </a:p>
        </p:txBody>
      </p:sp>
      <p:sp>
        <p:nvSpPr>
          <p:cNvPr id="130" name="TLDate1">
            <a:extLst>
              <a:ext uri="{FF2B5EF4-FFF2-40B4-BE49-F238E27FC236}">
                <a16:creationId xmlns:a16="http://schemas.microsoft.com/office/drawing/2014/main" id="{8B632EAA-3550-8176-38B5-A40083F3D783}"/>
              </a:ext>
            </a:extLst>
          </p:cNvPr>
          <p:cNvSpPr/>
          <p:nvPr/>
        </p:nvSpPr>
        <p:spPr>
          <a:xfrm>
            <a:off x="6250000" y="3800000"/>
            <a:ext cx="650000" cy="260000"/>
          </a:xfrm>
          <a:prstGeom prst="rect">
            <a:avLst/>
          </a:prstGeom>
          <a:noFill/>
          <a:ln/>
        </p:spPr>
        <p:txBody>
          <a:bodyPr wrap="square" lIns="0" tIns="0" rIns="0" bIns="0" rtlCol="0" anchor="ctr"/>
          <a:lstStyle/>
          <a:p>
            <a:pPr algn="r">
              <a:buNone/>
            </a:pPr>
            <a:r>
              <a:rPr lang="es-CL" sz="900" b="1" dirty="0">
                <a:solidFill>
                  <a:srgbClr val="0D2B55"/>
                </a:solidFill>
                <a:latin typeface="Aptos" panose="020B0004020202020204" pitchFamily="34" charset="0"/>
              </a:rPr>
              <a:t>Dic 2025</a:t>
            </a:r>
          </a:p>
        </p:txBody>
      </p:sp>
      <p:sp>
        <p:nvSpPr>
          <p:cNvPr id="131" name="TLEvt1">
            <a:extLst>
              <a:ext uri="{FF2B5EF4-FFF2-40B4-BE49-F238E27FC236}">
                <a16:creationId xmlns:a16="http://schemas.microsoft.com/office/drawing/2014/main" id="{49E84781-61CB-055D-3366-78CD69488454}"/>
              </a:ext>
            </a:extLst>
          </p:cNvPr>
          <p:cNvSpPr/>
          <p:nvPr/>
        </p:nvSpPr>
        <p:spPr>
          <a:xfrm>
            <a:off x="7110000" y="3800000"/>
            <a:ext cx="1910000" cy="280000"/>
          </a:xfrm>
          <a:prstGeom prst="rect">
            <a:avLst/>
          </a:prstGeom>
          <a:noFill/>
          <a:ln/>
        </p:spPr>
        <p:txBody>
          <a:bodyPr wrap="square" lIns="0" tIns="0" rIns="0" bIns="0" rtlCol="0" anchor="ctr"/>
          <a:lstStyle/>
          <a:p>
            <a:pPr algn="l">
              <a:buNone/>
            </a:pPr>
            <a:r>
              <a:rPr lang="es-CL" sz="1000" dirty="0">
                <a:solidFill>
                  <a:srgbClr val="333333"/>
                </a:solidFill>
                <a:latin typeface="Aptos" panose="020B0004020202020204" pitchFamily="34" charset="0"/>
              </a:rPr>
              <a:t>Llamado de capital — gastos pre-construcción</a:t>
            </a:r>
          </a:p>
        </p:txBody>
      </p:sp>
      <p:sp>
        <p:nvSpPr>
          <p:cNvPr id="132" name="TLConn1">
            <a:extLst>
              <a:ext uri="{FF2B5EF4-FFF2-40B4-BE49-F238E27FC236}">
                <a16:creationId xmlns:a16="http://schemas.microsoft.com/office/drawing/2014/main" id="{563888A1-31AF-8E28-37B1-94BCA6778F6B}"/>
              </a:ext>
            </a:extLst>
          </p:cNvPr>
          <p:cNvSpPr/>
          <p:nvPr/>
        </p:nvSpPr>
        <p:spPr>
          <a:xfrm>
            <a:off x="6994000" y="4000000"/>
            <a:ext cx="0" cy="230000"/>
          </a:xfrm>
          <a:prstGeom prst="line">
            <a:avLst/>
          </a:prstGeom>
          <a:noFill/>
          <a:ln w="10160">
            <a:solidFill>
              <a:srgbClr val="D0D8E8"/>
            </a:solidFill>
          </a:ln>
        </p:spPr>
        <p:txBody>
          <a:bodyPr/>
          <a:lstStyle/>
          <a:p>
            <a:endParaRPr lang="en-US">
              <a:latin typeface="Aptos" panose="020B0004020202020204" pitchFamily="34" charset="0"/>
            </a:endParaRPr>
          </a:p>
        </p:txBody>
      </p:sp>
      <p:sp>
        <p:nvSpPr>
          <p:cNvPr id="133" name="TLDot2">
            <a:extLst>
              <a:ext uri="{FF2B5EF4-FFF2-40B4-BE49-F238E27FC236}">
                <a16:creationId xmlns:a16="http://schemas.microsoft.com/office/drawing/2014/main" id="{4E9F7284-D4E0-2D55-35DE-5CC56F35F3E5}"/>
              </a:ext>
            </a:extLst>
          </p:cNvPr>
          <p:cNvSpPr/>
          <p:nvPr/>
        </p:nvSpPr>
        <p:spPr>
          <a:xfrm>
            <a:off x="6930000" y="4295000"/>
            <a:ext cx="130000" cy="130000"/>
          </a:xfrm>
          <a:prstGeom prst="ellipse">
            <a:avLst/>
          </a:prstGeom>
          <a:solidFill>
            <a:srgbClr val="D0D8E8"/>
          </a:solidFill>
          <a:ln w="12700">
            <a:solidFill>
              <a:srgbClr val="D0D8E8"/>
            </a:solidFill>
          </a:ln>
        </p:spPr>
        <p:txBody>
          <a:bodyPr/>
          <a:lstStyle/>
          <a:p>
            <a:endParaRPr lang="en-CL">
              <a:latin typeface="Aptos" panose="020B0004020202020204" pitchFamily="34" charset="0"/>
            </a:endParaRPr>
          </a:p>
        </p:txBody>
      </p:sp>
      <p:sp>
        <p:nvSpPr>
          <p:cNvPr id="134" name="TLDate2">
            <a:extLst>
              <a:ext uri="{FF2B5EF4-FFF2-40B4-BE49-F238E27FC236}">
                <a16:creationId xmlns:a16="http://schemas.microsoft.com/office/drawing/2014/main" id="{61CCF45E-E4C4-66F0-D7A7-652E96653101}"/>
              </a:ext>
            </a:extLst>
          </p:cNvPr>
          <p:cNvSpPr/>
          <p:nvPr/>
        </p:nvSpPr>
        <p:spPr>
          <a:xfrm>
            <a:off x="6250000" y="4230000"/>
            <a:ext cx="650000" cy="260000"/>
          </a:xfrm>
          <a:prstGeom prst="rect">
            <a:avLst/>
          </a:prstGeom>
          <a:noFill/>
          <a:ln/>
        </p:spPr>
        <p:txBody>
          <a:bodyPr wrap="square" lIns="0" tIns="0" rIns="0" bIns="0" rtlCol="0" anchor="ctr"/>
          <a:lstStyle/>
          <a:p>
            <a:pPr algn="r">
              <a:buNone/>
            </a:pPr>
            <a:r>
              <a:rPr lang="es-CL" sz="900" b="1" dirty="0">
                <a:solidFill>
                  <a:srgbClr val="8A99A8"/>
                </a:solidFill>
                <a:latin typeface="Aptos" panose="020B0004020202020204" pitchFamily="34" charset="0"/>
              </a:rPr>
              <a:t>3T 2026</a:t>
            </a:r>
          </a:p>
        </p:txBody>
      </p:sp>
      <p:sp>
        <p:nvSpPr>
          <p:cNvPr id="135" name="TLEvt2">
            <a:extLst>
              <a:ext uri="{FF2B5EF4-FFF2-40B4-BE49-F238E27FC236}">
                <a16:creationId xmlns:a16="http://schemas.microsoft.com/office/drawing/2014/main" id="{A80145E1-2929-89DE-6202-1500362593A7}"/>
              </a:ext>
            </a:extLst>
          </p:cNvPr>
          <p:cNvSpPr/>
          <p:nvPr/>
        </p:nvSpPr>
        <p:spPr>
          <a:xfrm>
            <a:off x="7110000" y="4230000"/>
            <a:ext cx="1910000" cy="280000"/>
          </a:xfrm>
          <a:prstGeom prst="rect">
            <a:avLst/>
          </a:prstGeom>
          <a:noFill/>
          <a:ln/>
        </p:spPr>
        <p:txBody>
          <a:bodyPr wrap="square" lIns="0" tIns="0" rIns="0" bIns="0" rtlCol="0" anchor="ctr"/>
          <a:lstStyle/>
          <a:p>
            <a:pPr algn="l">
              <a:buNone/>
            </a:pPr>
            <a:r>
              <a:rPr lang="es-CL" sz="1000" dirty="0">
                <a:solidFill>
                  <a:srgbClr val="8A99A8"/>
                </a:solidFill>
                <a:latin typeface="Aptos" panose="020B0004020202020204" pitchFamily="34" charset="0"/>
              </a:rPr>
              <a:t>Inicio de construcción (≈30% pre-ventas)</a:t>
            </a:r>
          </a:p>
        </p:txBody>
      </p:sp>
      <p:sp>
        <p:nvSpPr>
          <p:cNvPr id="136" name="TLConn2">
            <a:extLst>
              <a:ext uri="{FF2B5EF4-FFF2-40B4-BE49-F238E27FC236}">
                <a16:creationId xmlns:a16="http://schemas.microsoft.com/office/drawing/2014/main" id="{D3C5914F-945F-918F-113B-0CD86A4B9847}"/>
              </a:ext>
            </a:extLst>
          </p:cNvPr>
          <p:cNvSpPr/>
          <p:nvPr/>
        </p:nvSpPr>
        <p:spPr>
          <a:xfrm>
            <a:off x="6994000" y="4430000"/>
            <a:ext cx="0" cy="230000"/>
          </a:xfrm>
          <a:prstGeom prst="line">
            <a:avLst/>
          </a:prstGeom>
          <a:noFill/>
          <a:ln w="10160">
            <a:solidFill>
              <a:srgbClr val="D0D8E8"/>
            </a:solidFill>
          </a:ln>
        </p:spPr>
        <p:txBody>
          <a:bodyPr/>
          <a:lstStyle/>
          <a:p>
            <a:endParaRPr lang="en-US">
              <a:latin typeface="Aptos" panose="020B0004020202020204" pitchFamily="34" charset="0"/>
            </a:endParaRPr>
          </a:p>
        </p:txBody>
      </p:sp>
      <p:sp>
        <p:nvSpPr>
          <p:cNvPr id="137" name="TLDot3">
            <a:extLst>
              <a:ext uri="{FF2B5EF4-FFF2-40B4-BE49-F238E27FC236}">
                <a16:creationId xmlns:a16="http://schemas.microsoft.com/office/drawing/2014/main" id="{FED9007B-B4EE-70FD-C692-08FFE601A8BA}"/>
              </a:ext>
            </a:extLst>
          </p:cNvPr>
          <p:cNvSpPr/>
          <p:nvPr/>
        </p:nvSpPr>
        <p:spPr>
          <a:xfrm>
            <a:off x="6930000" y="4725000"/>
            <a:ext cx="130000" cy="130000"/>
          </a:xfrm>
          <a:prstGeom prst="ellipse">
            <a:avLst/>
          </a:prstGeom>
          <a:solidFill>
            <a:srgbClr val="D0D8E8"/>
          </a:solidFill>
          <a:ln w="12700">
            <a:solidFill>
              <a:srgbClr val="D0D8E8"/>
            </a:solidFill>
          </a:ln>
        </p:spPr>
        <p:txBody>
          <a:bodyPr/>
          <a:lstStyle/>
          <a:p>
            <a:endParaRPr lang="en-CL">
              <a:latin typeface="Aptos" panose="020B0004020202020204" pitchFamily="34" charset="0"/>
            </a:endParaRPr>
          </a:p>
        </p:txBody>
      </p:sp>
      <p:sp>
        <p:nvSpPr>
          <p:cNvPr id="138" name="TLDate3">
            <a:extLst>
              <a:ext uri="{FF2B5EF4-FFF2-40B4-BE49-F238E27FC236}">
                <a16:creationId xmlns:a16="http://schemas.microsoft.com/office/drawing/2014/main" id="{F3A4C85E-8824-6F4C-C5FC-1348F2C8C82A}"/>
              </a:ext>
            </a:extLst>
          </p:cNvPr>
          <p:cNvSpPr/>
          <p:nvPr/>
        </p:nvSpPr>
        <p:spPr>
          <a:xfrm>
            <a:off x="6250000" y="4660000"/>
            <a:ext cx="650000" cy="260000"/>
          </a:xfrm>
          <a:prstGeom prst="rect">
            <a:avLst/>
          </a:prstGeom>
          <a:noFill/>
          <a:ln/>
        </p:spPr>
        <p:txBody>
          <a:bodyPr wrap="square" lIns="0" tIns="0" rIns="0" bIns="0" rtlCol="0" anchor="ctr"/>
          <a:lstStyle/>
          <a:p>
            <a:pPr algn="r">
              <a:buNone/>
            </a:pPr>
            <a:r>
              <a:rPr lang="es-CL" sz="900" b="1" dirty="0">
                <a:solidFill>
                  <a:srgbClr val="8A99A8"/>
                </a:solidFill>
                <a:latin typeface="Aptos" panose="020B0004020202020204" pitchFamily="34" charset="0"/>
              </a:rPr>
              <a:t>2T 2030</a:t>
            </a:r>
          </a:p>
        </p:txBody>
      </p:sp>
      <p:sp>
        <p:nvSpPr>
          <p:cNvPr id="139" name="TLEvt3">
            <a:extLst>
              <a:ext uri="{FF2B5EF4-FFF2-40B4-BE49-F238E27FC236}">
                <a16:creationId xmlns:a16="http://schemas.microsoft.com/office/drawing/2014/main" id="{06763DDF-2AD8-1E95-99B1-89CF941BC7DA}"/>
              </a:ext>
            </a:extLst>
          </p:cNvPr>
          <p:cNvSpPr/>
          <p:nvPr/>
        </p:nvSpPr>
        <p:spPr>
          <a:xfrm>
            <a:off x="7110000" y="4660000"/>
            <a:ext cx="1910000" cy="280000"/>
          </a:xfrm>
          <a:prstGeom prst="rect">
            <a:avLst/>
          </a:prstGeom>
          <a:noFill/>
          <a:ln/>
        </p:spPr>
        <p:txBody>
          <a:bodyPr wrap="square" lIns="0" tIns="0" rIns="0" bIns="0" rtlCol="0" anchor="ctr"/>
          <a:lstStyle/>
          <a:p>
            <a:pPr algn="l">
              <a:buNone/>
            </a:pPr>
            <a:r>
              <a:rPr lang="es-CL" sz="1000" dirty="0">
                <a:solidFill>
                  <a:srgbClr val="8A99A8"/>
                </a:solidFill>
                <a:latin typeface="Aptos" panose="020B0004020202020204" pitchFamily="34" charset="0"/>
              </a:rPr>
              <a:t>Término de construcción y entrega</a:t>
            </a:r>
          </a:p>
        </p:txBody>
      </p:sp>
      <p:sp>
        <p:nvSpPr>
          <p:cNvPr id="140" name="FootLn">
            <a:extLst>
              <a:ext uri="{FF2B5EF4-FFF2-40B4-BE49-F238E27FC236}">
                <a16:creationId xmlns:a16="http://schemas.microsoft.com/office/drawing/2014/main" id="{E0FDCF7A-71CB-C9DC-9DFB-C4189F9ACEA0}"/>
              </a:ext>
            </a:extLst>
          </p:cNvPr>
          <p:cNvSpPr/>
          <p:nvPr/>
        </p:nvSpPr>
        <p:spPr>
          <a:xfrm>
            <a:off x="300000" y="4970000"/>
            <a:ext cx="8544000" cy="0"/>
          </a:xfrm>
          <a:prstGeom prst="line">
            <a:avLst/>
          </a:prstGeom>
          <a:noFill/>
          <a:ln w="6350">
            <a:solidFill>
              <a:srgbClr val="D0D8E8"/>
            </a:solidFill>
          </a:ln>
        </p:spPr>
        <p:txBody>
          <a:bodyPr/>
          <a:lstStyle/>
          <a:p>
            <a:endParaRPr lang="en-US">
              <a:latin typeface="Aptos" panose="020B0004020202020204" pitchFamily="34" charset="0"/>
            </a:endParaRPr>
          </a:p>
        </p:txBody>
      </p:sp>
      <p:pic>
        <p:nvPicPr>
          <p:cNvPr id="144" name="Imagen 143">
            <a:extLst>
              <a:ext uri="{FF2B5EF4-FFF2-40B4-BE49-F238E27FC236}">
                <a16:creationId xmlns:a16="http://schemas.microsoft.com/office/drawing/2014/main" id="{F55A899A-1C9D-F79E-1D99-A02EBE8FA291}"/>
              </a:ext>
            </a:extLst>
          </p:cNvPr>
          <p:cNvPicPr>
            <a:picLocks noChangeAspect="1"/>
          </p:cNvPicPr>
          <p:nvPr/>
        </p:nvPicPr>
        <p:blipFill>
          <a:blip r:embed="rId4"/>
          <a:srcRect b="21454"/>
          <a:stretch>
            <a:fillRect/>
          </a:stretch>
        </p:blipFill>
        <p:spPr>
          <a:xfrm>
            <a:off x="241696" y="3300000"/>
            <a:ext cx="2682304" cy="1601959"/>
          </a:xfrm>
          <a:prstGeom prst="rect">
            <a:avLst/>
          </a:prstGeom>
        </p:spPr>
      </p:pic>
      <p:pic>
        <p:nvPicPr>
          <p:cNvPr id="146" name="Imagen 145">
            <a:extLst>
              <a:ext uri="{FF2B5EF4-FFF2-40B4-BE49-F238E27FC236}">
                <a16:creationId xmlns:a16="http://schemas.microsoft.com/office/drawing/2014/main" id="{102F0EF2-2E3D-F4FF-A6CF-B572794B7D98}"/>
              </a:ext>
            </a:extLst>
          </p:cNvPr>
          <p:cNvPicPr>
            <a:picLocks noChangeAspect="1"/>
          </p:cNvPicPr>
          <p:nvPr/>
        </p:nvPicPr>
        <p:blipFill>
          <a:blip r:embed="rId5"/>
          <a:srcRect t="11550" b="3207"/>
          <a:stretch>
            <a:fillRect/>
          </a:stretch>
        </p:blipFill>
        <p:spPr>
          <a:xfrm>
            <a:off x="3291000" y="3677738"/>
            <a:ext cx="2758000" cy="1242262"/>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456</TotalTime>
  <Words>1434</Words>
  <Application>Microsoft Macintosh PowerPoint</Application>
  <PresentationFormat>Presentación en pantalla (16:9)</PresentationFormat>
  <Paragraphs>156</Paragraphs>
  <Slides>13</Slides>
  <Notes>13</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13</vt:i4>
      </vt:variant>
    </vt:vector>
  </HeadingPairs>
  <TitlesOfParts>
    <vt:vector size="18" baseType="lpstr">
      <vt:lpstr>Aptos</vt:lpstr>
      <vt:lpstr>Aptos SemiBold</vt:lpstr>
      <vt:lpstr>Arial</vt:lpstr>
      <vt:lpstr>Calibri</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Asamblea Ordinaria de Aportantes - Fondo WEG-3</dc:title>
  <dc:subject>PptxGenJS Presentation</dc:subject>
  <dc:creator>PptxGenJS</dc:creator>
  <cp:lastModifiedBy>Rocío Fiedler</cp:lastModifiedBy>
  <cp:revision>13</cp:revision>
  <dcterms:created xsi:type="dcterms:W3CDTF">2026-05-19T16:51:28Z</dcterms:created>
  <dcterms:modified xsi:type="dcterms:W3CDTF">2026-06-04T17:25:21Z</dcterms:modified>
</cp:coreProperties>
</file>